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7"/>
  </p:notesMasterIdLst>
  <p:sldIdLst>
    <p:sldId id="286" r:id="rId2"/>
    <p:sldId id="1496" r:id="rId3"/>
    <p:sldId id="1497" r:id="rId4"/>
    <p:sldId id="1314" r:id="rId5"/>
    <p:sldId id="1500" r:id="rId6"/>
    <p:sldId id="1501" r:id="rId7"/>
    <p:sldId id="1503" r:id="rId8"/>
    <p:sldId id="1324" r:id="rId9"/>
    <p:sldId id="1504" r:id="rId10"/>
    <p:sldId id="1505" r:id="rId11"/>
    <p:sldId id="1507" r:id="rId12"/>
    <p:sldId id="1484" r:id="rId13"/>
    <p:sldId id="1508" r:id="rId14"/>
    <p:sldId id="1509" r:id="rId15"/>
    <p:sldId id="1515" r:id="rId16"/>
    <p:sldId id="1516" r:id="rId17"/>
    <p:sldId id="1517" r:id="rId18"/>
    <p:sldId id="1337" r:id="rId19"/>
    <p:sldId id="1338" r:id="rId20"/>
    <p:sldId id="1518" r:id="rId21"/>
    <p:sldId id="1464" r:id="rId22"/>
    <p:sldId id="1456" r:id="rId23"/>
    <p:sldId id="1521" r:id="rId24"/>
    <p:sldId id="1522" r:id="rId25"/>
    <p:sldId id="1524" r:id="rId26"/>
    <p:sldId id="1461" r:id="rId27"/>
    <p:sldId id="1462" r:id="rId28"/>
    <p:sldId id="1423" r:id="rId29"/>
    <p:sldId id="1526" r:id="rId30"/>
    <p:sldId id="1528" r:id="rId31"/>
    <p:sldId id="1414" r:id="rId32"/>
    <p:sldId id="1533" r:id="rId33"/>
    <p:sldId id="1534" r:id="rId34"/>
    <p:sldId id="1435" r:id="rId35"/>
    <p:sldId id="1410" r:id="rId36"/>
    <p:sldId id="1412" r:id="rId37"/>
    <p:sldId id="1415" r:id="rId38"/>
    <p:sldId id="1433" r:id="rId39"/>
    <p:sldId id="1432" r:id="rId40"/>
    <p:sldId id="1430" r:id="rId41"/>
    <p:sldId id="1431" r:id="rId42"/>
    <p:sldId id="1436" r:id="rId43"/>
    <p:sldId id="1437" r:id="rId44"/>
    <p:sldId id="1493" r:id="rId45"/>
    <p:sldId id="1494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8"/>
      <p:italic r:id="rId48"/>
      <p:boldItalic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Open Sans" panose="020B0606030504020204" pitchFamily="34" charset="0"/>
      <p:regular r:id="rId48"/>
      <p:bold r:id="rId48"/>
      <p:italic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7E4"/>
    <a:srgbClr val="004685"/>
    <a:srgbClr val="7F7F7F"/>
    <a:srgbClr val="016CB5"/>
    <a:srgbClr val="008438"/>
    <a:srgbClr val="001B52"/>
    <a:srgbClr val="005826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3"/>
    <p:restoredTop sz="94709"/>
  </p:normalViewPr>
  <p:slideViewPr>
    <p:cSldViewPr snapToGrid="0" snapToObjects="1">
      <p:cViewPr varScale="1">
        <p:scale>
          <a:sx n="75" d="100"/>
          <a:sy n="75" d="100"/>
        </p:scale>
        <p:origin x="17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NUL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4E84D-0784-7340-8ECE-AAA811F2B824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6712-0848-A949-BE83-329BBD040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37F7-1A90-4E51-A507-1AEFE7B69E09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22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37F7-1A90-4E51-A507-1AEFE7B69E09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19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37F7-1A90-4E51-A507-1AEFE7B69E09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37F7-1A90-4E51-A507-1AEFE7B69E09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04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37F7-1A90-4E51-A507-1AEFE7B69E09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87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C4F980-5D52-6D47-A30B-C1BF8550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24" y="325222"/>
            <a:ext cx="5422900" cy="664130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rgbClr val="0046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7B99F8-ED33-1F49-903F-A3EC5F58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024" y="4949072"/>
            <a:ext cx="5422900" cy="5461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00468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A804968-59FC-3143-B9CA-48652F324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024" y="1124262"/>
            <a:ext cx="5422900" cy="3717561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latin typeface="+mn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CF611-7BF0-E84E-BEDC-18434B667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003" t="4492" r="11799" b="13263"/>
          <a:stretch/>
        </p:blipFill>
        <p:spPr>
          <a:xfrm>
            <a:off x="6096000" y="-63708"/>
            <a:ext cx="6096000" cy="6985416"/>
          </a:xfrm>
          <a:prstGeom prst="rect">
            <a:avLst/>
          </a:prstGeom>
        </p:spPr>
      </p:pic>
      <p:pic>
        <p:nvPicPr>
          <p:cNvPr id="13" name="Picture 12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95E6FB78-03FF-9241-A995-1CF3EA78B3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6024" y="6086886"/>
            <a:ext cx="1487927" cy="5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55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C488-85C9-0247-926A-7C1BE8F21E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31732-66C9-E948-A66B-C7FF017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C020-00CD-084E-88B5-15C43EC1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169394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70B03D-7578-464B-B6EC-C653B35EB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A915E7-2A28-C94F-AA70-7CADAE5D1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5" y="6531300"/>
            <a:ext cx="1981200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B249A5-BFA9-9345-8DAC-1C05BDE31DE2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Property of Penn Engineering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BEEBF-F904-304B-B1E0-47B3703AA626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9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A60D87-3114-7F48-A5A5-C031020AB213}"/>
              </a:ext>
            </a:extLst>
          </p:cNvPr>
          <p:cNvSpPr/>
          <p:nvPr userDrawn="1"/>
        </p:nvSpPr>
        <p:spPr>
          <a:xfrm>
            <a:off x="7977236" y="598557"/>
            <a:ext cx="3609669" cy="360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10842"/>
            <a:ext cx="4768449" cy="419300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58E-5785-0445-A5A2-1DBEF0D7A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322" y="1510841"/>
            <a:ext cx="4768450" cy="4177923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D74246-D1A3-0642-A930-C8BB350F3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6A50563-85D4-C94E-B93B-4E4FD06A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C32DBE-F908-CC40-8DA9-AC3AD83C7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1C0F12-3FBD-FD49-B157-D3D0D01FF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5D2834-9AB6-3E45-A9C5-945FE339A265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09572F-15FC-2348-B52A-27C0B6C3990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ECB493-171B-BB46-A103-6A99C4DBB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5" y="6545350"/>
            <a:ext cx="1981200" cy="2743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B539-D060-6E4B-9656-864F25AAD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735" y="1681163"/>
            <a:ext cx="4665153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B15DD-3C03-A84F-9DBE-C5F4AE9DA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073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B097F-F20D-DB42-9BF9-2FF4D83B9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377" y="1681163"/>
            <a:ext cx="4665152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D5017-A712-A14B-8D86-1D1C2834E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437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9453D-1D70-8E4F-8E65-305DC07BD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2F5F01F-71DA-CF46-AA75-39FB09BC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AF7F3EA-FDAD-0E43-A199-05FEB2356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33007-3C79-7B44-941F-BD0C537D5C6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D7E461-64DF-E247-B206-93B5FDFA61CC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3D43E8-ECA6-3B43-A885-80F2A078E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68118" y="6545350"/>
            <a:ext cx="1981200" cy="274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83BA26-9E2C-814C-BD79-5F16F38428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0737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23917B-726E-AC49-9F82-2ADD37FC6A5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8074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602041-8699-204B-A854-9ADF8EB5D60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78074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FBA38-7D83-8D4C-8ABE-8A8D09817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93EEDF-579D-5640-ACA5-561B77AE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C41A59E-64B7-C14E-886C-FC19AF980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18D24-2661-B246-9F16-B90475E5F198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7B190-E005-E347-B689-A8669B03BD21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6BB289-372A-3A40-AA7D-F7CD62476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27213-18FD-6840-A727-092FB2AC4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3ADB32B-4B0D-1D4F-AF33-D8D9EA5E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2555496"/>
            <a:ext cx="10263170" cy="734849"/>
          </a:xfrm>
        </p:spPr>
        <p:txBody>
          <a:bodyPr lIns="0" tIns="0" rIns="0" bIns="0" anchor="ctr">
            <a:normAutofit/>
          </a:bodyPr>
          <a:lstStyle>
            <a:lvl1pPr algn="ctr">
              <a:defRPr sz="40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EA50D17-1945-C342-AA62-8D9F8136DF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A83DB-F15A-D44F-A3C1-18DAC47DC0C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23FAE0-DB0B-BC41-9685-06368D3F4FB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BD5250-615A-B54A-923B-B3689C8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8083" y="6553435"/>
            <a:ext cx="1981200" cy="27432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E34F7A-9ACD-0544-80C4-D99588E8B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6F01D-DAD0-9046-BC52-52B7FF0850E6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</p:spTree>
    <p:extLst>
      <p:ext uri="{BB962C8B-B14F-4D97-AF65-F5344CB8AC3E}">
        <p14:creationId xmlns:p14="http://schemas.microsoft.com/office/powerpoint/2010/main" val="233237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>
                <a:solidFill>
                  <a:srgbClr val="001B48"/>
                </a:solidFill>
              </a:defRPr>
            </a:lvl1pPr>
          </a:lstStyle>
          <a:p>
            <a:r>
              <a:rPr lang="en-US" dirty="0"/>
              <a:t>Master bulleted slide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99200" y="6536696"/>
            <a:ext cx="4775200" cy="29145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/>
              <a:t>Transforming Business Through Customer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fld id="{0499C290-51E0-41BB-9934-58A3D372F6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2286000"/>
            <a:ext cx="10363200" cy="3429000"/>
          </a:xfrm>
        </p:spPr>
        <p:txBody>
          <a:bodyPr/>
          <a:lstStyle>
            <a:lvl1pPr>
              <a:lnSpc>
                <a:spcPts val="2400"/>
              </a:lnSpc>
              <a:spcAft>
                <a:spcPts val="20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2pPr>
            <a:lvl3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7F7F7F"/>
                </a:solidFill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331200" y="609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82583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64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EAF73-0B52-774A-B039-8E2C6509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793B-D503-2642-8440-085F8A072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highlighted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4D09D-DCA3-4245-9D7E-20E7A5AE5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58061F7-BFAC-7D4A-B5EF-31536FC1E3E2}" type="datetimeFigureOut">
              <a:rPr lang="en-US" smtClean="0"/>
              <a:pPr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0C5E8-D253-0546-AD2B-77F1C23D6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8C38-FE15-4B47-A79C-4DF6AA287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F7A053-0CA3-ED4F-B0C7-9347CF5AF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87E4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A90CC3-920E-AE44-AA0F-36BB64BEC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Brandon </a:t>
            </a:r>
            <a:r>
              <a:rPr lang="en-US" dirty="0" err="1"/>
              <a:t>Krakowsky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35C3A-9722-CE4B-9F3B-D5426B848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Functions &amp; Modular Programming</a:t>
            </a:r>
          </a:p>
        </p:txBody>
      </p:sp>
    </p:spTree>
    <p:extLst>
      <p:ext uri="{BB962C8B-B14F-4D97-AF65-F5344CB8AC3E}">
        <p14:creationId xmlns:p14="http://schemas.microsoft.com/office/powerpoint/2010/main" val="134015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User-Defined Functions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0735" y="1122133"/>
            <a:ext cx="10263171" cy="4584399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500" dirty="0"/>
              <a:t>Let’s define a function </a:t>
            </a:r>
            <a:r>
              <a:rPr lang="en-US" sz="1500" i="1" dirty="0" err="1"/>
              <a:t>greater_than</a:t>
            </a:r>
            <a:endParaRPr lang="en-US" sz="1500" dirty="0"/>
          </a:p>
          <a:p>
            <a:pPr marL="742950" lvl="1" indent="-285750">
              <a:lnSpc>
                <a:spcPct val="100000"/>
              </a:lnSpc>
              <a:buFontTx/>
              <a:buChar char="-"/>
            </a:pPr>
            <a:r>
              <a:rPr lang="en-US" sz="1500" dirty="0">
                <a:solidFill>
                  <a:srgbClr val="004685"/>
                </a:solidFill>
              </a:rPr>
              <a:t>It takes two numbers as </a:t>
            </a:r>
            <a:r>
              <a:rPr lang="en-US" sz="1500" i="1" dirty="0">
                <a:solidFill>
                  <a:srgbClr val="004685"/>
                </a:solidFill>
              </a:rPr>
              <a:t>parameters</a:t>
            </a:r>
          </a:p>
          <a:p>
            <a:pPr marL="742950" lvl="1" indent="-285750">
              <a:lnSpc>
                <a:spcPct val="100000"/>
              </a:lnSpc>
              <a:buFontTx/>
              <a:buChar char="-"/>
            </a:pPr>
            <a:r>
              <a:rPr lang="en-US" sz="1500" dirty="0">
                <a:solidFill>
                  <a:srgbClr val="004685"/>
                </a:solidFill>
              </a:rPr>
              <a:t>It </a:t>
            </a:r>
            <a:r>
              <a:rPr lang="en-US" sz="1500" i="1" dirty="0">
                <a:solidFill>
                  <a:srgbClr val="004685"/>
                </a:solidFill>
              </a:rPr>
              <a:t>returns</a:t>
            </a:r>
            <a:r>
              <a:rPr lang="en-US" sz="1500" dirty="0">
                <a:solidFill>
                  <a:srgbClr val="004685"/>
                </a:solidFill>
              </a:rPr>
              <a:t> True if the 1</a:t>
            </a:r>
            <a:r>
              <a:rPr lang="en-US" sz="1500" baseline="30000" dirty="0">
                <a:solidFill>
                  <a:srgbClr val="004685"/>
                </a:solidFill>
              </a:rPr>
              <a:t>st</a:t>
            </a:r>
            <a:r>
              <a:rPr lang="en-US" sz="1500" dirty="0">
                <a:solidFill>
                  <a:srgbClr val="004685"/>
                </a:solidFill>
              </a:rPr>
              <a:t> </a:t>
            </a:r>
            <a:r>
              <a:rPr lang="en-US" sz="1500" i="1" dirty="0">
                <a:solidFill>
                  <a:srgbClr val="004685"/>
                </a:solidFill>
              </a:rPr>
              <a:t>parameter</a:t>
            </a:r>
            <a:r>
              <a:rPr lang="en-US" sz="1500" dirty="0">
                <a:solidFill>
                  <a:srgbClr val="004685"/>
                </a:solidFill>
              </a:rPr>
              <a:t> is greater than the 2</a:t>
            </a:r>
            <a:r>
              <a:rPr lang="en-US" sz="1500" baseline="30000" dirty="0">
                <a:solidFill>
                  <a:srgbClr val="004685"/>
                </a:solidFill>
              </a:rPr>
              <a:t>nd</a:t>
            </a:r>
            <a:r>
              <a:rPr lang="en-US" sz="1500" dirty="0">
                <a:solidFill>
                  <a:srgbClr val="004685"/>
                </a:solidFill>
              </a:rPr>
              <a:t> </a:t>
            </a:r>
            <a:r>
              <a:rPr lang="en-US" sz="1500" i="1" dirty="0">
                <a:solidFill>
                  <a:srgbClr val="004685"/>
                </a:solidFill>
              </a:rPr>
              <a:t>parameter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greater_than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(x, y): 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 if x &gt; y: 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True 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 else: 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False 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500" dirty="0"/>
              <a:t>Now let’s use the function </a:t>
            </a:r>
            <a:r>
              <a:rPr lang="en-US" sz="1500" i="1" dirty="0" err="1"/>
              <a:t>greater_than</a:t>
            </a:r>
            <a:endParaRPr lang="en-US" sz="1500" i="1" dirty="0"/>
          </a:p>
          <a:p>
            <a:pPr marL="742950" lvl="1" indent="-285750">
              <a:lnSpc>
                <a:spcPct val="100000"/>
              </a:lnSpc>
              <a:buFontTx/>
              <a:buChar char="-"/>
            </a:pPr>
            <a:r>
              <a:rPr lang="en-US" sz="1500" dirty="0">
                <a:solidFill>
                  <a:srgbClr val="004685"/>
                </a:solidFill>
              </a:rPr>
              <a:t>When we call it, we pass </a:t>
            </a:r>
            <a:r>
              <a:rPr lang="en-US" sz="1500" dirty="0"/>
              <a:t>2</a:t>
            </a:r>
            <a:r>
              <a:rPr lang="en-US" sz="1500" dirty="0">
                <a:solidFill>
                  <a:srgbClr val="004685"/>
                </a:solidFill>
              </a:rPr>
              <a:t> and </a:t>
            </a:r>
            <a:r>
              <a:rPr lang="en-US" sz="1500" dirty="0"/>
              <a:t>3</a:t>
            </a:r>
            <a:r>
              <a:rPr lang="en-US" sz="1500" dirty="0">
                <a:solidFill>
                  <a:srgbClr val="004685"/>
                </a:solidFill>
              </a:rPr>
              <a:t> as </a:t>
            </a:r>
            <a:r>
              <a:rPr lang="en-US" sz="1500" i="1" dirty="0">
                <a:solidFill>
                  <a:srgbClr val="004685"/>
                </a:solidFill>
              </a:rPr>
              <a:t>arguments</a:t>
            </a:r>
          </a:p>
          <a:p>
            <a:pPr marL="742950" lvl="1" indent="-285750">
              <a:lnSpc>
                <a:spcPct val="100000"/>
              </a:lnSpc>
              <a:buFontTx/>
              <a:buChar char="-"/>
            </a:pPr>
            <a:r>
              <a:rPr lang="en-US" sz="1500" dirty="0">
                <a:solidFill>
                  <a:srgbClr val="004685"/>
                </a:solidFill>
              </a:rPr>
              <a:t>Then we store the </a:t>
            </a:r>
            <a:r>
              <a:rPr lang="en-US" sz="1500" i="1" dirty="0">
                <a:solidFill>
                  <a:srgbClr val="004685"/>
                </a:solidFill>
              </a:rPr>
              <a:t>return</a:t>
            </a:r>
            <a:r>
              <a:rPr lang="en-US" sz="1500" dirty="0">
                <a:solidFill>
                  <a:srgbClr val="004685"/>
                </a:solidFill>
              </a:rPr>
              <a:t> value in a </a:t>
            </a:r>
            <a:r>
              <a:rPr lang="en-US" sz="1500" dirty="0"/>
              <a:t>result</a:t>
            </a:r>
            <a:r>
              <a:rPr lang="en-US" sz="1500" dirty="0">
                <a:solidFill>
                  <a:srgbClr val="004685"/>
                </a:solidFill>
              </a:rPr>
              <a:t> variable and print it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a = 2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b = 3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result = </a:t>
            </a:r>
            <a:r>
              <a:rPr lang="en-US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greater_than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(a, b)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print(“{} is greater than {}: {}”.format(a, b, result))</a:t>
            </a:r>
          </a:p>
          <a:p>
            <a:pPr lvl="1"/>
            <a:endParaRPr lang="en-US" sz="1500" i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0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User-Defined Functions - </a:t>
            </a:r>
            <a:r>
              <a:rPr lang="en-US" sz="3000" dirty="0" err="1">
                <a:solidFill>
                  <a:srgbClr val="A90533"/>
                </a:solidFill>
              </a:rPr>
              <a:t>Docstring</a:t>
            </a:r>
            <a:endParaRPr lang="en-US" sz="3000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You can (and should) provide a </a:t>
            </a:r>
            <a:r>
              <a:rPr lang="en-US" i="1" dirty="0"/>
              <a:t>documentation string </a:t>
            </a:r>
            <a:r>
              <a:rPr lang="en-US" dirty="0"/>
              <a:t>(or </a:t>
            </a:r>
            <a:r>
              <a:rPr lang="en-US" i="1" dirty="0" err="1"/>
              <a:t>docstring</a:t>
            </a:r>
            <a:r>
              <a:rPr lang="en-US" dirty="0"/>
              <a:t>) for your function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A </a:t>
            </a:r>
            <a:r>
              <a:rPr lang="en-US" i="1" dirty="0" err="1">
                <a:solidFill>
                  <a:srgbClr val="004685"/>
                </a:solidFill>
              </a:rPr>
              <a:t>docstring</a:t>
            </a:r>
            <a:r>
              <a:rPr lang="en-US" dirty="0">
                <a:solidFill>
                  <a:srgbClr val="004685"/>
                </a:solidFill>
              </a:rPr>
              <a:t> describes the operation of the function (or class)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 </a:t>
            </a:r>
            <a:r>
              <a:rPr lang="en-US" i="1" dirty="0" err="1"/>
              <a:t>docstring</a:t>
            </a:r>
            <a:r>
              <a:rPr lang="en-US" dirty="0"/>
              <a:t> is for someone who is using your function and wants to know “what it does”, at a high level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This is different from a </a:t>
            </a:r>
            <a:r>
              <a:rPr lang="en-US" i="1" dirty="0"/>
              <a:t>comment</a:t>
            </a:r>
            <a:r>
              <a:rPr lang="en-US" dirty="0"/>
              <a:t>, which is for a programmer who might be reading your code and wants to know the details of “how it works”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rgbClr val="004685"/>
              </a:solidFill>
            </a:endParaRPr>
          </a:p>
          <a:p>
            <a:pPr marL="742950" lvl="1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84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User-Defined Functions - </a:t>
            </a:r>
            <a:r>
              <a:rPr lang="en-US" sz="3000" dirty="0" err="1">
                <a:solidFill>
                  <a:srgbClr val="A90533"/>
                </a:solidFill>
              </a:rPr>
              <a:t>Docstring</a:t>
            </a:r>
            <a:endParaRPr lang="en-US" sz="3000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To create a </a:t>
            </a:r>
            <a:r>
              <a:rPr lang="en-US" i="1" dirty="0" err="1"/>
              <a:t>docstring</a:t>
            </a:r>
            <a:r>
              <a:rPr lang="en-US" dirty="0"/>
              <a:t>, include a string as the first statement in the function definition</a:t>
            </a:r>
            <a:br>
              <a:rPr lang="en-US" dirty="0"/>
            </a:b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greater_than</a:t>
            </a:r>
            <a:r>
              <a:rPr lang="en-US" dirty="0"/>
              <a:t>(x, y): </a:t>
            </a:r>
            <a:br>
              <a:rPr lang="en-US" dirty="0"/>
            </a:br>
            <a:r>
              <a:rPr lang="en-US" dirty="0">
                <a:solidFill>
                  <a:srgbClr val="026CB5"/>
                </a:solidFill>
              </a:rPr>
              <a:t>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rgbClr val="7F7F7F"/>
                </a:solidFill>
              </a:rPr>
              <a:t>“””Returns True if x is greater than y, otherwise False.</a:t>
            </a:r>
            <a:br>
              <a:rPr lang="en-US" dirty="0">
                <a:solidFill>
                  <a:srgbClr val="7F7F7F"/>
                </a:solidFill>
              </a:rPr>
            </a:br>
            <a:r>
              <a:rPr lang="en-US" dirty="0">
                <a:solidFill>
                  <a:srgbClr val="7F7F7F"/>
                </a:solidFill>
              </a:rPr>
              <a:t>    “””</a:t>
            </a:r>
          </a:p>
          <a:p>
            <a:pPr marL="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if x &gt; y: </a:t>
            </a:r>
          </a:p>
          <a:p>
            <a:pPr marL="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return True </a:t>
            </a:r>
          </a:p>
          <a:p>
            <a:pPr marL="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else: </a:t>
            </a:r>
          </a:p>
          <a:p>
            <a:pPr marL="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return False 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32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User-Defined Functions </a:t>
            </a:r>
            <a:r>
              <a:rPr lang="mr-IN" sz="3000" dirty="0">
                <a:solidFill>
                  <a:srgbClr val="A90533"/>
                </a:solidFill>
              </a:rPr>
              <a:t>–</a:t>
            </a:r>
            <a:r>
              <a:rPr lang="en-US" sz="3000" dirty="0">
                <a:solidFill>
                  <a:srgbClr val="A90533"/>
                </a:solidFill>
              </a:rPr>
              <a:t> Accessing </a:t>
            </a:r>
            <a:r>
              <a:rPr lang="en-US" sz="3000" dirty="0" err="1">
                <a:solidFill>
                  <a:srgbClr val="A90533"/>
                </a:solidFill>
              </a:rPr>
              <a:t>Docstring</a:t>
            </a:r>
            <a:endParaRPr lang="en-US" sz="3000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</a:t>
            </a:r>
            <a:r>
              <a:rPr lang="en-US" i="1" dirty="0" err="1"/>
              <a:t>docstring</a:t>
            </a:r>
            <a:r>
              <a:rPr lang="en-US" dirty="0"/>
              <a:t> is accessible to a user of your program by getting </a:t>
            </a:r>
            <a:r>
              <a:rPr lang="en-US" i="1" dirty="0"/>
              <a:t>help</a:t>
            </a:r>
            <a:r>
              <a:rPr lang="en-US" dirty="0"/>
              <a:t> on the function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help(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greater_than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57150" indent="-285750">
              <a:buFont typeface="Arial"/>
              <a:buChar char="•"/>
            </a:pPr>
            <a:r>
              <a:rPr lang="en-US" dirty="0"/>
              <a:t>It’s also accessible directly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greater_than.__doc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__)</a:t>
            </a:r>
          </a:p>
          <a:p>
            <a:pPr marL="514350" lvl="1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Note: __doc__ has 2 underscores before and after “doc”</a:t>
            </a:r>
          </a:p>
          <a:p>
            <a:pPr marL="514350" lvl="1" indent="-285750">
              <a:buFontTx/>
              <a:buChar char="-"/>
            </a:pPr>
            <a:endParaRPr lang="en-US" dirty="0">
              <a:solidFill>
                <a:srgbClr val="026CB5"/>
              </a:solidFill>
            </a:endParaRPr>
          </a:p>
          <a:p>
            <a:pPr marL="228600"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51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User-Defined Functions - Exercise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Define a function </a:t>
            </a:r>
            <a:r>
              <a:rPr lang="en-US" sz="1800" i="1" dirty="0" err="1"/>
              <a:t>absolute_value</a:t>
            </a:r>
            <a:endParaRPr lang="en-US" sz="1800" dirty="0"/>
          </a:p>
          <a:p>
            <a:pPr marL="742950" lvl="1" indent="-285750">
              <a:buFontTx/>
              <a:buChar char="-"/>
            </a:pPr>
            <a:r>
              <a:rPr lang="en-US" sz="1800" dirty="0">
                <a:solidFill>
                  <a:srgbClr val="004685"/>
                </a:solidFill>
              </a:rPr>
              <a:t>It takes one number as a </a:t>
            </a:r>
            <a:r>
              <a:rPr lang="en-US" sz="1800" i="1" dirty="0">
                <a:solidFill>
                  <a:srgbClr val="004685"/>
                </a:solidFill>
              </a:rPr>
              <a:t>parameter</a:t>
            </a:r>
          </a:p>
          <a:p>
            <a:pPr marL="742950" lvl="1" indent="-285750">
              <a:buFontTx/>
              <a:buChar char="-"/>
            </a:pPr>
            <a:r>
              <a:rPr lang="en-US" sz="1800" dirty="0">
                <a:solidFill>
                  <a:srgbClr val="004685"/>
                </a:solidFill>
              </a:rPr>
              <a:t>It </a:t>
            </a:r>
            <a:r>
              <a:rPr lang="en-US" sz="1800" i="1" dirty="0">
                <a:solidFill>
                  <a:srgbClr val="004685"/>
                </a:solidFill>
              </a:rPr>
              <a:t>returns</a:t>
            </a:r>
            <a:r>
              <a:rPr lang="en-US" sz="1800" dirty="0">
                <a:solidFill>
                  <a:srgbClr val="004685"/>
                </a:solidFill>
              </a:rPr>
              <a:t> the absolute value of that number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Use the function </a:t>
            </a:r>
            <a:r>
              <a:rPr lang="en-US" sz="1800" i="1" dirty="0" err="1"/>
              <a:t>absolute_value</a:t>
            </a:r>
            <a:endParaRPr lang="en-US" sz="1800" i="1" dirty="0"/>
          </a:p>
          <a:p>
            <a:pPr marL="742950" lvl="1" indent="-285750">
              <a:buFontTx/>
              <a:buChar char="-"/>
            </a:pPr>
            <a:r>
              <a:rPr lang="en-US" sz="1800" dirty="0">
                <a:solidFill>
                  <a:srgbClr val="004685"/>
                </a:solidFill>
              </a:rPr>
              <a:t>Get help on the function</a:t>
            </a:r>
          </a:p>
          <a:p>
            <a:pPr marL="742950" lvl="1" indent="-285750">
              <a:buFontTx/>
              <a:buChar char="-"/>
            </a:pPr>
            <a:r>
              <a:rPr lang="en-US" sz="1800" dirty="0">
                <a:solidFill>
                  <a:srgbClr val="004685"/>
                </a:solidFill>
              </a:rPr>
              <a:t>Pass </a:t>
            </a:r>
            <a:r>
              <a:rPr lang="en-US" sz="1800" dirty="0"/>
              <a:t>-9 </a:t>
            </a:r>
            <a:r>
              <a:rPr lang="en-US" sz="1800" dirty="0">
                <a:solidFill>
                  <a:srgbClr val="004685"/>
                </a:solidFill>
              </a:rPr>
              <a:t>as an </a:t>
            </a:r>
            <a:r>
              <a:rPr lang="en-US" sz="1800" i="1" dirty="0">
                <a:solidFill>
                  <a:srgbClr val="004685"/>
                </a:solidFill>
              </a:rPr>
              <a:t>argument</a:t>
            </a:r>
            <a:endParaRPr lang="en-US" sz="1800" dirty="0">
              <a:solidFill>
                <a:srgbClr val="004685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7E4"/>
                </a:solidFill>
              </a:rPr>
              <a:t>     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absolute_value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(x):</a:t>
            </a:r>
            <a:b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“””Returns the absolute value of x.</a:t>
            </a:r>
            <a:b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“”” </a:t>
            </a:r>
          </a:p>
          <a:p>
            <a:pPr marL="2286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if x &lt; 0:</a:t>
            </a:r>
          </a:p>
          <a:p>
            <a:pPr marL="2286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x = -x</a:t>
            </a:r>
          </a:p>
          <a:p>
            <a:pPr marL="2286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return x</a:t>
            </a:r>
          </a:p>
          <a:p>
            <a:pPr marL="228600" lvl="1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help(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absolute_value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absolute_value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(-9))</a:t>
            </a:r>
            <a:endParaRPr lang="en-US" sz="18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29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User-Defined Functions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950" dirty="0">
                <a:cs typeface="Arial"/>
              </a:rPr>
              <a:t>You can call one function from within another</a:t>
            </a:r>
          </a:p>
          <a:p>
            <a:pPr marL="285750" indent="-285750">
              <a:buFont typeface="Arial"/>
              <a:buChar char="•"/>
            </a:pPr>
            <a:r>
              <a:rPr lang="en-US" sz="1950" dirty="0">
                <a:cs typeface="Arial"/>
              </a:rPr>
              <a:t>First, define a </a:t>
            </a:r>
            <a:r>
              <a:rPr lang="mr-IN" sz="1950" dirty="0">
                <a:cs typeface="Arial"/>
              </a:rPr>
              <a:t>function</a:t>
            </a:r>
            <a:r>
              <a:rPr lang="en-US" sz="1950" dirty="0">
                <a:cs typeface="Arial"/>
              </a:rPr>
              <a:t> </a:t>
            </a:r>
            <a:r>
              <a:rPr lang="en-US" sz="1950" i="1" dirty="0" err="1">
                <a:cs typeface="Arial"/>
              </a:rPr>
              <a:t>f_to_c</a:t>
            </a:r>
            <a:r>
              <a:rPr lang="mr-IN" sz="1950" dirty="0">
                <a:cs typeface="Arial"/>
              </a:rPr>
              <a:t> to convert Fahrenheit to </a:t>
            </a:r>
            <a:r>
              <a:rPr lang="mr-IN" sz="1950" dirty="0" err="1">
                <a:cs typeface="Arial"/>
              </a:rPr>
              <a:t>Celsius</a:t>
            </a:r>
            <a:endParaRPr lang="en-US" sz="1950" dirty="0">
              <a:cs typeface="Arial"/>
            </a:endParaRPr>
          </a:p>
          <a:p>
            <a:pPr marL="0" lvl="1" indent="0">
              <a:buNone/>
            </a:pPr>
            <a:r>
              <a:rPr lang="en-US" sz="1950" dirty="0">
                <a:latin typeface="Consolas" panose="020B0609020204030204" pitchFamily="49" charset="0"/>
                <a:cs typeface="Consolas" panose="020B0609020204030204" pitchFamily="49" charset="0"/>
              </a:rPr>
              <a:t>  def </a:t>
            </a:r>
            <a:r>
              <a:rPr lang="en-US" sz="1950" dirty="0" err="1">
                <a:latin typeface="Consolas" panose="020B0609020204030204" pitchFamily="49" charset="0"/>
                <a:cs typeface="Consolas" panose="020B0609020204030204" pitchFamily="49" charset="0"/>
              </a:rPr>
              <a:t>f_to_c</a:t>
            </a:r>
            <a:r>
              <a:rPr lang="en-US" sz="1950" dirty="0">
                <a:latin typeface="Consolas" panose="020B0609020204030204" pitchFamily="49" charset="0"/>
                <a:cs typeface="Consolas" panose="020B0609020204030204" pitchFamily="49" charset="0"/>
              </a:rPr>
              <a:t>(t):</a:t>
            </a:r>
            <a:br>
              <a:rPr lang="en-US" sz="195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5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“””Converts a temp in F to C.     </a:t>
            </a:r>
            <a:br>
              <a:rPr lang="en-US" sz="195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5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“””</a:t>
            </a:r>
            <a:br>
              <a:rPr lang="en-US" sz="195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50" dirty="0">
                <a:latin typeface="Consolas" panose="020B0609020204030204" pitchFamily="49" charset="0"/>
                <a:cs typeface="Consolas" panose="020B0609020204030204" pitchFamily="49" charset="0"/>
              </a:rPr>
              <a:t>  return (t - 32) * 5.0 / 9.0</a:t>
            </a:r>
          </a:p>
          <a:p>
            <a:pPr marL="285750" indent="-285750">
              <a:buFont typeface="Arial"/>
              <a:buChar char="•"/>
            </a:pPr>
            <a:r>
              <a:rPr lang="en-US" sz="1950" dirty="0">
                <a:solidFill>
                  <a:srgbClr val="002C77"/>
                </a:solidFill>
                <a:cs typeface="Arial"/>
              </a:rPr>
              <a:t>Then, define a function </a:t>
            </a:r>
            <a:r>
              <a:rPr lang="en-US" sz="1950" i="1" dirty="0" err="1">
                <a:solidFill>
                  <a:srgbClr val="002C77"/>
                </a:solidFill>
                <a:cs typeface="Arial"/>
              </a:rPr>
              <a:t>print_c_from_f</a:t>
            </a:r>
            <a:r>
              <a:rPr lang="en-US" sz="1950" dirty="0">
                <a:solidFill>
                  <a:srgbClr val="002C77"/>
                </a:solidFill>
                <a:cs typeface="Arial"/>
              </a:rPr>
              <a:t> that will call </a:t>
            </a:r>
            <a:r>
              <a:rPr lang="en-US" sz="1950" i="1" dirty="0" err="1">
                <a:solidFill>
                  <a:srgbClr val="002C77"/>
                </a:solidFill>
                <a:cs typeface="Arial"/>
              </a:rPr>
              <a:t>f_to_c</a:t>
            </a:r>
            <a:r>
              <a:rPr lang="mr-IN" sz="1950" dirty="0">
                <a:solidFill>
                  <a:srgbClr val="002C77"/>
                </a:solidFill>
                <a:cs typeface="Arial"/>
              </a:rPr>
              <a:t> </a:t>
            </a:r>
            <a:r>
              <a:rPr lang="en-US" sz="1950" dirty="0">
                <a:solidFill>
                  <a:srgbClr val="002C77"/>
                </a:solidFill>
                <a:cs typeface="Arial"/>
              </a:rPr>
              <a:t>inside of it</a:t>
            </a:r>
            <a:br>
              <a:rPr lang="en-US" sz="1950" dirty="0">
                <a:solidFill>
                  <a:srgbClr val="002C77"/>
                </a:solidFill>
                <a:cs typeface="Arial"/>
              </a:rPr>
            </a:br>
            <a:r>
              <a:rPr lang="en-US" sz="1950" dirty="0">
                <a:solidFill>
                  <a:srgbClr val="002C77"/>
                </a:solidFill>
                <a:cs typeface="Arial"/>
              </a:rPr>
              <a:t> </a:t>
            </a:r>
            <a:r>
              <a:rPr lang="en-US" sz="195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95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print_c_from_f</a:t>
            </a:r>
            <a:r>
              <a:rPr lang="en-US" sz="195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19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95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“””Prints a temp in C from given F.     </a:t>
            </a:r>
            <a:br>
              <a:rPr lang="en-US" sz="195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5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“””</a:t>
            </a:r>
            <a:br>
              <a:rPr lang="en-US" sz="195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5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 = int(input("Enter the room's temperature in Fahrenheit: ”))</a:t>
            </a:r>
            <a:br>
              <a:rPr lang="en-US" sz="195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5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 = </a:t>
            </a:r>
            <a:r>
              <a:rPr lang="en-US" sz="195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f_to_c</a:t>
            </a:r>
            <a:r>
              <a:rPr lang="en-US" sz="195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(f)</a:t>
            </a:r>
            <a:br>
              <a:rPr lang="en-US" sz="195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5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print("It is", c, "degrees Celsius”)</a:t>
            </a:r>
          </a:p>
          <a:p>
            <a:pPr marL="285750" indent="-285750">
              <a:buFont typeface="Arial"/>
              <a:buChar char="•"/>
            </a:pPr>
            <a:r>
              <a:rPr lang="en-US" sz="1950" dirty="0">
                <a:cs typeface="Arial"/>
              </a:rPr>
              <a:t>Then, call the </a:t>
            </a:r>
            <a:r>
              <a:rPr lang="en-US" sz="1950" i="1" dirty="0" err="1">
                <a:cs typeface="Arial"/>
              </a:rPr>
              <a:t>print_c_from_f</a:t>
            </a:r>
            <a:r>
              <a:rPr lang="en-US" sz="1950" dirty="0">
                <a:cs typeface="Arial"/>
              </a:rPr>
              <a:t> function!</a:t>
            </a:r>
            <a:endParaRPr lang="en-US" sz="1950" dirty="0">
              <a:solidFill>
                <a:srgbClr val="0087E4"/>
              </a:solidFill>
              <a:cs typeface="Arial"/>
            </a:endParaRPr>
          </a:p>
          <a:p>
            <a:pPr marL="228600" lvl="1" indent="0">
              <a:buNone/>
            </a:pPr>
            <a:r>
              <a:rPr lang="en-US" sz="19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50" dirty="0" err="1">
                <a:latin typeface="Consolas" panose="020B0609020204030204" pitchFamily="49" charset="0"/>
                <a:cs typeface="Consolas" panose="020B0609020204030204" pitchFamily="49" charset="0"/>
              </a:rPr>
              <a:t>print_c_from_f</a:t>
            </a:r>
            <a:r>
              <a:rPr lang="en-US" sz="195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42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User-Defined Functions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090D-7BA9-FC4D-A078-129B517A5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Arial (Body)"/>
              </a:rPr>
              <a:t>Define a function </a:t>
            </a:r>
            <a:r>
              <a:rPr lang="en-US" i="1" dirty="0">
                <a:cs typeface="Arial (Body)"/>
              </a:rPr>
              <a:t>greet</a:t>
            </a:r>
            <a:r>
              <a:rPr lang="en-US" dirty="0">
                <a:cs typeface="Arial (Body)"/>
              </a:rPr>
              <a:t> that takes a user’s name as a </a:t>
            </a:r>
            <a:r>
              <a:rPr lang="en-US" i="1" dirty="0">
                <a:cs typeface="Arial (Body)"/>
              </a:rPr>
              <a:t>parameter</a:t>
            </a:r>
            <a:r>
              <a:rPr lang="en-US" dirty="0">
                <a:cs typeface="Arial (Body)"/>
              </a:rPr>
              <a:t> and greets them by printing something like “Hello, Karen. Good morning!”</a:t>
            </a:r>
          </a:p>
          <a:p>
            <a:r>
              <a:rPr lang="en-US" dirty="0">
                <a:cs typeface="Arial (Body)"/>
              </a:rPr>
              <a:t>Get the user to input their name and pass that as an </a:t>
            </a:r>
            <a:r>
              <a:rPr lang="en-US" i="1" dirty="0">
                <a:cs typeface="Arial (Body)"/>
              </a:rPr>
              <a:t>argument </a:t>
            </a:r>
            <a:r>
              <a:rPr lang="en-US" dirty="0">
                <a:cs typeface="Arial (Body)"/>
              </a:rPr>
              <a:t>to the </a:t>
            </a:r>
            <a:r>
              <a:rPr lang="en-US" i="1" dirty="0">
                <a:cs typeface="Arial (Body)"/>
              </a:rPr>
              <a:t>greet</a:t>
            </a:r>
            <a:r>
              <a:rPr lang="en-US" dirty="0">
                <a:cs typeface="Arial (Body)"/>
              </a:rPr>
              <a:t> function</a:t>
            </a:r>
            <a:br>
              <a:rPr lang="en-US" dirty="0">
                <a:solidFill>
                  <a:srgbClr val="0070C0"/>
                </a:solidFill>
                <a:cs typeface="Arial (Body)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greet(name):</a:t>
            </a: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“””Greets the user with given name.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“””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print("Hello, " + name + ". Good morning!”)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greet(input("What is your name?"))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  <a:latin typeface="Arial (Body)"/>
              <a:cs typeface="Arial (Body)"/>
            </a:endParaRPr>
          </a:p>
        </p:txBody>
      </p:sp>
    </p:spTree>
    <p:extLst>
      <p:ext uri="{BB962C8B-B14F-4D97-AF65-F5344CB8AC3E}">
        <p14:creationId xmlns:p14="http://schemas.microsoft.com/office/powerpoint/2010/main" val="314590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User-Defined Functions - Exercise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Define a function </a:t>
            </a:r>
            <a:r>
              <a:rPr lang="en-US" i="1" dirty="0" err="1">
                <a:cs typeface="Arial (body)"/>
              </a:rPr>
              <a:t>area_rect</a:t>
            </a:r>
            <a:r>
              <a:rPr lang="en-US" dirty="0">
                <a:cs typeface="Arial (body)"/>
              </a:rPr>
              <a:t> that computes the area of a rectangle.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It takes two numbers (length, width) as </a:t>
            </a:r>
            <a:r>
              <a:rPr lang="en-US" i="1" dirty="0">
                <a:solidFill>
                  <a:srgbClr val="004685"/>
                </a:solidFill>
              </a:rPr>
              <a:t>parameters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It </a:t>
            </a:r>
            <a:r>
              <a:rPr lang="en-US" i="1" dirty="0">
                <a:solidFill>
                  <a:srgbClr val="004685"/>
                </a:solidFill>
              </a:rPr>
              <a:t>returns</a:t>
            </a:r>
            <a:r>
              <a:rPr lang="en-US" dirty="0">
                <a:solidFill>
                  <a:srgbClr val="004685"/>
                </a:solidFill>
              </a:rPr>
              <a:t> the area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Get the </a:t>
            </a:r>
            <a:r>
              <a:rPr lang="en-US" dirty="0">
                <a:cs typeface="Arial (body)"/>
              </a:rPr>
              <a:t>user to input a </a:t>
            </a:r>
            <a:r>
              <a:rPr lang="en-US" i="1" dirty="0">
                <a:cs typeface="Arial (body)"/>
              </a:rPr>
              <a:t>length</a:t>
            </a:r>
            <a:r>
              <a:rPr lang="en-US" dirty="0">
                <a:cs typeface="Arial (body)"/>
              </a:rPr>
              <a:t> value and a </a:t>
            </a:r>
            <a:r>
              <a:rPr lang="en-US" i="1" dirty="0">
                <a:cs typeface="Arial (body)"/>
              </a:rPr>
              <a:t>width</a:t>
            </a:r>
            <a:r>
              <a:rPr lang="en-US" dirty="0">
                <a:cs typeface="Arial (body)"/>
              </a:rPr>
              <a:t> value, and pass those as </a:t>
            </a:r>
            <a:r>
              <a:rPr lang="en-US" i="1" dirty="0">
                <a:cs typeface="Arial (body)"/>
              </a:rPr>
              <a:t>arguments</a:t>
            </a:r>
            <a:r>
              <a:rPr lang="en-US" dirty="0">
                <a:cs typeface="Arial (body)"/>
              </a:rPr>
              <a:t> to the </a:t>
            </a:r>
            <a:r>
              <a:rPr lang="en-US" i="1" dirty="0" err="1">
                <a:cs typeface="Arial (body)"/>
              </a:rPr>
              <a:t>area_rect</a:t>
            </a:r>
            <a:r>
              <a:rPr lang="en-US" dirty="0">
                <a:cs typeface="Arial (body)"/>
              </a:rPr>
              <a:t> function</a:t>
            </a:r>
          </a:p>
          <a:p>
            <a:pPr marL="0" indent="0">
              <a:buNone/>
            </a:pP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area_rect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(length, width):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“””Returns the area of a rectangle based on given length and width.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“””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area = length * width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return area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 = int(input('length?'))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 = int(input('width?'))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area_rect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(l, w))</a:t>
            </a:r>
            <a:br>
              <a:rPr lang="en-US" dirty="0">
                <a:solidFill>
                  <a:schemeClr val="tx2"/>
                </a:solidFill>
                <a:cs typeface="Arial (body)"/>
              </a:rPr>
            </a:br>
            <a:endParaRPr lang="en-US" sz="1400" dirty="0">
              <a:solidFill>
                <a:schemeClr val="accent3"/>
              </a:solidFill>
              <a:cs typeface="Arial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17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User-Defined Functions - Exercise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Arial (body)"/>
              </a:rPr>
              <a:t>Define a function </a:t>
            </a:r>
            <a:r>
              <a:rPr lang="en-US" i="1" dirty="0" err="1">
                <a:cs typeface="Arial (body)"/>
              </a:rPr>
              <a:t>unique_list</a:t>
            </a:r>
            <a:r>
              <a:rPr lang="en-US" dirty="0">
                <a:cs typeface="Arial (body)"/>
              </a:rPr>
              <a:t> that takes a list of numbers as a </a:t>
            </a:r>
            <a:r>
              <a:rPr lang="en-US" i="1" dirty="0">
                <a:cs typeface="Arial (body)"/>
              </a:rPr>
              <a:t>parameter </a:t>
            </a:r>
            <a:r>
              <a:rPr lang="en-US" dirty="0">
                <a:cs typeface="Arial (body)"/>
              </a:rPr>
              <a:t>and</a:t>
            </a:r>
            <a:r>
              <a:rPr lang="en-US" i="1" dirty="0">
                <a:cs typeface="Arial (body)"/>
              </a:rPr>
              <a:t> returns</a:t>
            </a:r>
            <a:r>
              <a:rPr lang="en-US" dirty="0">
                <a:cs typeface="Arial (body)"/>
              </a:rPr>
              <a:t> a new list with the unique values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Create a new empty list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Use a </a:t>
            </a:r>
            <a:r>
              <a:rPr lang="en-US" i="1" dirty="0">
                <a:solidFill>
                  <a:srgbClr val="004685"/>
                </a:solidFill>
                <a:cs typeface="Arial (body)"/>
              </a:rPr>
              <a:t>for</a:t>
            </a:r>
            <a:r>
              <a:rPr lang="en-US" dirty="0">
                <a:solidFill>
                  <a:srgbClr val="004685"/>
                </a:solidFill>
                <a:cs typeface="Arial (body)"/>
              </a:rPr>
              <a:t> loop to iterate over the provided list of numbers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Add values to the new list if they don’t already exist in the new list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Return the new list!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 (body)"/>
              </a:rPr>
              <a:t>Call the function with the list </a:t>
            </a:r>
            <a:r>
              <a:rPr lang="mr-IN" dirty="0">
                <a:cs typeface="Arial (body)"/>
              </a:rPr>
              <a:t>[1,2,3,3,3,3,4,5]</a:t>
            </a:r>
            <a:br>
              <a:rPr lang="en-US" i="1" dirty="0">
                <a:cs typeface="Arial (body)"/>
              </a:rPr>
            </a:br>
            <a:endParaRPr lang="is-IS" dirty="0">
              <a:cs typeface="Arial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84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User-Defined Functions - Exercise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Arial (body)"/>
              </a:rPr>
              <a:t>Define a function </a:t>
            </a:r>
            <a:r>
              <a:rPr lang="en-US" i="1" dirty="0" err="1">
                <a:cs typeface="Arial (body)"/>
              </a:rPr>
              <a:t>unique_list</a:t>
            </a:r>
            <a:r>
              <a:rPr lang="en-US" dirty="0">
                <a:cs typeface="Arial (body)"/>
              </a:rPr>
              <a:t> that takes a list of numbers as a </a:t>
            </a:r>
            <a:r>
              <a:rPr lang="en-US" i="1" dirty="0">
                <a:cs typeface="Arial (body)"/>
              </a:rPr>
              <a:t>parameter </a:t>
            </a:r>
            <a:r>
              <a:rPr lang="en-US" dirty="0">
                <a:cs typeface="Arial (body)"/>
              </a:rPr>
              <a:t>and</a:t>
            </a:r>
            <a:r>
              <a:rPr lang="en-US" i="1" dirty="0">
                <a:cs typeface="Arial (body)"/>
              </a:rPr>
              <a:t> returns</a:t>
            </a:r>
            <a:r>
              <a:rPr lang="en-US" dirty="0">
                <a:cs typeface="Arial (body)"/>
              </a:rPr>
              <a:t> a new list with the unique values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 (body)"/>
              </a:rPr>
              <a:t>Call the function with the list </a:t>
            </a:r>
            <a:r>
              <a:rPr lang="mr-IN" dirty="0">
                <a:cs typeface="Arial (body)"/>
              </a:rPr>
              <a:t>[1,2,3,3,3,3,4,5]</a:t>
            </a:r>
            <a:br>
              <a:rPr lang="en-US" i="1" dirty="0">
                <a:solidFill>
                  <a:schemeClr val="tx2"/>
                </a:solidFill>
                <a:cs typeface="Arial (body)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unique_list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(l):</a:t>
            </a: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“””Returns a list of unique values from given list.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“””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x = []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 a in l: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if a not in x: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x.append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x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unique_list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([1,2,3,3,3,3,4,5])) </a:t>
            </a:r>
            <a:endParaRPr lang="is-IS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57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HW1 &amp; HW2 for Late Add Students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REMINDER: Students who were added to the course late still need to submit HW1 and HW2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We will give an extension for anyone who was enrolled late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The extension depends on the time when you were enrolled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rgbClr val="00468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73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User-Defined Functions - Exercise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0735" y="1122133"/>
            <a:ext cx="10263171" cy="4474625"/>
          </a:xfrm>
        </p:spPr>
        <p:txBody>
          <a:bodyPr>
            <a:noAutofit/>
          </a:bodyPr>
          <a:lstStyle/>
          <a:p>
            <a:pPr marL="285750" lvl="1" indent="-285750">
              <a:spcBef>
                <a:spcPts val="8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Define a function </a:t>
            </a:r>
            <a:r>
              <a:rPr lang="en-US" i="1" dirty="0" err="1">
                <a:solidFill>
                  <a:srgbClr val="004685"/>
                </a:solidFill>
                <a:cs typeface="Arial (body)"/>
              </a:rPr>
              <a:t>get_factors</a:t>
            </a:r>
            <a:r>
              <a:rPr lang="en-US" i="1" dirty="0">
                <a:solidFill>
                  <a:srgbClr val="004685"/>
                </a:solidFill>
                <a:cs typeface="Arial (body)"/>
              </a:rPr>
              <a:t> </a:t>
            </a:r>
            <a:r>
              <a:rPr lang="en-US" dirty="0">
                <a:solidFill>
                  <a:srgbClr val="004685"/>
                </a:solidFill>
                <a:cs typeface="Arial (body)"/>
              </a:rPr>
              <a:t>that takes an integer as a </a:t>
            </a:r>
            <a:r>
              <a:rPr lang="en-US" i="1" dirty="0">
                <a:solidFill>
                  <a:srgbClr val="004685"/>
                </a:solidFill>
                <a:cs typeface="Arial (body)"/>
              </a:rPr>
              <a:t>parameter </a:t>
            </a:r>
            <a:r>
              <a:rPr lang="en-US" dirty="0">
                <a:solidFill>
                  <a:srgbClr val="004685"/>
                </a:solidFill>
                <a:cs typeface="Arial (body)"/>
              </a:rPr>
              <a:t>and</a:t>
            </a:r>
            <a:r>
              <a:rPr lang="en-US" i="1" dirty="0">
                <a:solidFill>
                  <a:srgbClr val="004685"/>
                </a:solidFill>
                <a:cs typeface="Arial (body)"/>
              </a:rPr>
              <a:t> returns</a:t>
            </a:r>
            <a:r>
              <a:rPr lang="en-US" dirty="0">
                <a:solidFill>
                  <a:srgbClr val="004685"/>
                </a:solidFill>
                <a:cs typeface="Arial (body)"/>
              </a:rPr>
              <a:t> a list of factors of that number</a:t>
            </a:r>
          </a:p>
          <a:p>
            <a:pPr marL="742950" lvl="2" indent="-285750">
              <a:spcBef>
                <a:spcPts val="800"/>
              </a:spcBef>
              <a:spcAft>
                <a:spcPts val="200"/>
              </a:spcAft>
              <a:buFontTx/>
              <a:buChar char="-"/>
            </a:pPr>
            <a:r>
              <a:rPr lang="en-US" sz="2000" dirty="0">
                <a:cs typeface="Arial (body)"/>
              </a:rPr>
              <a:t>Basically, f</a:t>
            </a:r>
            <a:r>
              <a:rPr lang="en-US" sz="2000" dirty="0"/>
              <a:t>ind the numbers between 1 and the given integer that divide the number evenly</a:t>
            </a:r>
          </a:p>
          <a:p>
            <a:pPr marL="0" lvl="1" indent="0">
              <a:spcBef>
                <a:spcPts val="800"/>
              </a:spcBef>
              <a:spcAft>
                <a:spcPts val="200"/>
              </a:spcAft>
              <a:buNone/>
            </a:pPr>
            <a:r>
              <a:rPr lang="en-US" dirty="0">
                <a:cs typeface="Arial (body)"/>
              </a:rPr>
              <a:t>    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900" dirty="0" err="1">
                <a:latin typeface="Consolas" panose="020B0609020204030204" pitchFamily="49" charset="0"/>
                <a:cs typeface="Consolas" panose="020B0609020204030204" pitchFamily="49" charset="0"/>
              </a:rPr>
              <a:t>get_factors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(x):</a:t>
            </a:r>
            <a:br>
              <a:rPr lang="en-US" sz="19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“””Returns a list of factors of given number.</a:t>
            </a:r>
            <a:b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“””</a:t>
            </a:r>
            <a:br>
              <a:rPr lang="en-US" sz="19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factors = [] </a:t>
            </a:r>
            <a:b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#To find the possible factors, check for division by the numbers 1 to x</a:t>
            </a:r>
            <a:b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9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in range(1, x + 1):</a:t>
            </a:r>
            <a:b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        if (x % </a:t>
            </a:r>
            <a:r>
              <a:rPr lang="en-US" sz="19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== 0):</a:t>
            </a:r>
            <a:b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sz="1900" dirty="0" err="1">
                <a:latin typeface="Consolas" panose="020B0609020204030204" pitchFamily="49" charset="0"/>
                <a:cs typeface="Consolas" panose="020B0609020204030204" pitchFamily="49" charset="0"/>
              </a:rPr>
              <a:t>factors.append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9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) #append to new list</a:t>
            </a:r>
            <a:b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    return factors</a:t>
            </a:r>
            <a:b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b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  print(</a:t>
            </a:r>
            <a:r>
              <a:rPr lang="en-US" sz="1900" dirty="0" err="1">
                <a:latin typeface="Consolas" panose="020B0609020204030204" pitchFamily="49" charset="0"/>
                <a:cs typeface="Consolas" panose="020B0609020204030204" pitchFamily="49" charset="0"/>
              </a:rPr>
              <a:t>get_factors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(21))</a:t>
            </a:r>
            <a:br>
              <a:rPr lang="en-US" sz="1900" dirty="0"/>
            </a:b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03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User-Defined Functions - Exercise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lvl="1" indent="-285750">
              <a:spcBef>
                <a:spcPts val="8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Define a function </a:t>
            </a:r>
            <a:r>
              <a:rPr lang="en-US" i="1" dirty="0" err="1">
                <a:solidFill>
                  <a:srgbClr val="004685"/>
                </a:solidFill>
                <a:cs typeface="Arial (body)"/>
              </a:rPr>
              <a:t>get_factors</a:t>
            </a:r>
            <a:r>
              <a:rPr lang="en-US" i="1" dirty="0">
                <a:solidFill>
                  <a:srgbClr val="004685"/>
                </a:solidFill>
                <a:cs typeface="Arial (body)"/>
              </a:rPr>
              <a:t> </a:t>
            </a:r>
            <a:r>
              <a:rPr lang="en-US" dirty="0">
                <a:solidFill>
                  <a:srgbClr val="004685"/>
                </a:solidFill>
                <a:cs typeface="Arial (body)"/>
              </a:rPr>
              <a:t>that takes an integer as a </a:t>
            </a:r>
            <a:r>
              <a:rPr lang="en-US" i="1" dirty="0">
                <a:solidFill>
                  <a:srgbClr val="004685"/>
                </a:solidFill>
                <a:cs typeface="Arial (body)"/>
              </a:rPr>
              <a:t>parameter </a:t>
            </a:r>
            <a:r>
              <a:rPr lang="en-US" dirty="0">
                <a:solidFill>
                  <a:srgbClr val="004685"/>
                </a:solidFill>
                <a:cs typeface="Arial (body)"/>
              </a:rPr>
              <a:t>and</a:t>
            </a:r>
            <a:r>
              <a:rPr lang="en-US" i="1" dirty="0">
                <a:solidFill>
                  <a:srgbClr val="004685"/>
                </a:solidFill>
                <a:cs typeface="Arial (body)"/>
              </a:rPr>
              <a:t> returns</a:t>
            </a:r>
            <a:r>
              <a:rPr lang="en-US" dirty="0">
                <a:solidFill>
                  <a:srgbClr val="004685"/>
                </a:solidFill>
                <a:cs typeface="Arial (body)"/>
              </a:rPr>
              <a:t> a list of factors of that number</a:t>
            </a:r>
          </a:p>
          <a:p>
            <a:pPr marL="742950" lvl="2" indent="-285750">
              <a:spcBef>
                <a:spcPts val="800"/>
              </a:spcBef>
              <a:spcAft>
                <a:spcPts val="200"/>
              </a:spcAft>
              <a:buFontTx/>
              <a:buChar char="-"/>
            </a:pPr>
            <a:r>
              <a:rPr lang="en-US" sz="2000" dirty="0">
                <a:cs typeface="Arial (body)"/>
              </a:rPr>
              <a:t>Basically, f</a:t>
            </a:r>
            <a:r>
              <a:rPr lang="en-US" sz="2000" dirty="0"/>
              <a:t>ind the numbers between 1 and the given integer that divide the number evenly</a:t>
            </a:r>
          </a:p>
          <a:p>
            <a:pPr marL="285750" lvl="1" indent="-285750">
              <a:spcBef>
                <a:spcPts val="8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</a:rPr>
              <a:t>Here’s another way to do it, in one line, with list comprehension!</a:t>
            </a:r>
          </a:p>
          <a:p>
            <a:pPr marL="0" lvl="1" indent="0">
              <a:spcBef>
                <a:spcPts val="800"/>
              </a:spcBef>
              <a:spcAft>
                <a:spcPts val="200"/>
              </a:spcAft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get_factors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(x):</a:t>
            </a: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“””Returns a list of factors of given number.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“””</a:t>
            </a: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for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 range(1, x + 1) if x %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0]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get_factors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(21))</a:t>
            </a:r>
            <a:br>
              <a:rPr lang="en-US" dirty="0">
                <a:solidFill>
                  <a:srgbClr val="026CB5"/>
                </a:solidFill>
              </a:rPr>
            </a:br>
            <a:endParaRPr lang="en-US" dirty="0">
              <a:solidFill>
                <a:srgbClr val="026CB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25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Variable Scope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</a:t>
            </a:r>
            <a:r>
              <a:rPr lang="en-US" i="1" dirty="0"/>
              <a:t>scope</a:t>
            </a:r>
            <a:r>
              <a:rPr lang="en-US" dirty="0"/>
              <a:t> of a variable is the part of the program in which the name has meaning and can be used</a:t>
            </a:r>
          </a:p>
          <a:p>
            <a:pPr marL="742950" lvl="1" indent="-285750">
              <a:buFontTx/>
              <a:buChar char="-"/>
            </a:pPr>
            <a:r>
              <a:rPr lang="en-US" i="1" dirty="0">
                <a:solidFill>
                  <a:srgbClr val="004685"/>
                </a:solidFill>
              </a:rPr>
              <a:t>Local</a:t>
            </a:r>
            <a:r>
              <a:rPr lang="en-US" dirty="0">
                <a:solidFill>
                  <a:srgbClr val="004685"/>
                </a:solidFill>
              </a:rPr>
              <a:t> variables are those defined within a function, and are available only within that function</a:t>
            </a:r>
          </a:p>
          <a:p>
            <a:pPr marL="742950" lvl="1" indent="-285750">
              <a:buFontTx/>
              <a:buChar char="-"/>
            </a:pPr>
            <a:r>
              <a:rPr lang="en-US" i="1" dirty="0">
                <a:solidFill>
                  <a:srgbClr val="004685"/>
                </a:solidFill>
              </a:rPr>
              <a:t>Global</a:t>
            </a:r>
            <a:r>
              <a:rPr lang="en-US" dirty="0">
                <a:solidFill>
                  <a:srgbClr val="004685"/>
                </a:solidFill>
              </a:rPr>
              <a:t> variables are those available throughout the program</a:t>
            </a:r>
          </a:p>
          <a:p>
            <a:pPr marL="742950" lvl="1" indent="-285750">
              <a:buFontTx/>
              <a:buChar char="-"/>
            </a:pPr>
            <a:r>
              <a:rPr lang="en-US" i="1" dirty="0">
                <a:solidFill>
                  <a:srgbClr val="004685"/>
                </a:solidFill>
              </a:rPr>
              <a:t>Local</a:t>
            </a:r>
            <a:r>
              <a:rPr lang="en-US" dirty="0">
                <a:solidFill>
                  <a:srgbClr val="004685"/>
                </a:solidFill>
              </a:rPr>
              <a:t> and </a:t>
            </a:r>
            <a:r>
              <a:rPr lang="en-US" i="1" dirty="0">
                <a:solidFill>
                  <a:srgbClr val="004685"/>
                </a:solidFill>
              </a:rPr>
              <a:t>global</a:t>
            </a:r>
            <a:r>
              <a:rPr lang="en-US" dirty="0">
                <a:solidFill>
                  <a:srgbClr val="004685"/>
                </a:solidFill>
              </a:rPr>
              <a:t> variables are in different </a:t>
            </a:r>
            <a:r>
              <a:rPr lang="en-US" i="1" dirty="0">
                <a:solidFill>
                  <a:srgbClr val="004685"/>
                </a:solidFill>
              </a:rPr>
              <a:t>namespaces</a:t>
            </a:r>
            <a:r>
              <a:rPr lang="en-US" dirty="0">
                <a:solidFill>
                  <a:srgbClr val="004685"/>
                </a:solidFill>
              </a:rPr>
              <a:t>, so the same name can be used both locally and globally, with different values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rgbClr val="00468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27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Variable Scope - Global Variables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How reading and writing to a </a:t>
            </a:r>
            <a:r>
              <a:rPr lang="en-US" i="1" dirty="0"/>
              <a:t>global</a:t>
            </a:r>
            <a:r>
              <a:rPr lang="en-US" dirty="0"/>
              <a:t> variable works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#Initialize global variable, outside of defined functions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20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value of a </a:t>
            </a:r>
            <a:r>
              <a:rPr lang="en-US" i="1" dirty="0"/>
              <a:t>global</a:t>
            </a:r>
            <a:r>
              <a:rPr lang="en-US" dirty="0"/>
              <a:t> variable can be read anywhere in a program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print_x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print(x)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#reads global variable and prints 20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Inside a function, a </a:t>
            </a:r>
            <a:r>
              <a:rPr lang="en-US" i="1" dirty="0"/>
              <a:t>global</a:t>
            </a:r>
            <a:r>
              <a:rPr lang="en-US" dirty="0"/>
              <a:t> variable can’t normally be written to 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double():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x = x + x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#tries to double the global variable x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Run both functions.  What happens?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print_x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double()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Running the </a:t>
            </a:r>
            <a:r>
              <a:rPr lang="en-US" i="1" dirty="0">
                <a:solidFill>
                  <a:srgbClr val="004685"/>
                </a:solidFill>
              </a:rPr>
              <a:t>double</a:t>
            </a:r>
            <a:r>
              <a:rPr lang="en-US" dirty="0">
                <a:solidFill>
                  <a:srgbClr val="004685"/>
                </a:solidFill>
              </a:rPr>
              <a:t> function generates an error.  Because it’s trying to write to a global variable and can’t reference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40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Variable Scope - Global Variables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So how can we write to a global variable?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This can work if, inside the function, you make the variable </a:t>
            </a:r>
            <a:r>
              <a:rPr lang="en-US" i="1" dirty="0"/>
              <a:t>global</a:t>
            </a:r>
            <a:r>
              <a:rPr lang="en-US" dirty="0"/>
              <a:t>, like so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double():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x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 x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#doubles the global variable x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Run </a:t>
            </a:r>
            <a:r>
              <a:rPr lang="en-US" i="1" dirty="0"/>
              <a:t>double</a:t>
            </a:r>
            <a:r>
              <a:rPr lang="en-US" dirty="0"/>
              <a:t> again, then print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double()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print_x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33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Variable Scope - Global Variables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How accessing a </a:t>
            </a:r>
            <a:r>
              <a:rPr lang="en-US" i="1" dirty="0"/>
              <a:t>local</a:t>
            </a:r>
            <a:r>
              <a:rPr lang="en-US" dirty="0"/>
              <a:t> variable vs. a </a:t>
            </a:r>
            <a:r>
              <a:rPr lang="en-US" i="1" dirty="0"/>
              <a:t>global</a:t>
            </a:r>
            <a:r>
              <a:rPr lang="en-US" dirty="0"/>
              <a:t> variable works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#Initialize global variable, outside of defined functions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20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Local variables with the same name take precedence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get_quadruple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x + x + x + x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#refers to the local x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Call and print the result of </a:t>
            </a:r>
            <a:r>
              <a:rPr lang="en-US" i="1" dirty="0" err="1"/>
              <a:t>get_quadruple</a:t>
            </a:r>
            <a:br>
              <a:rPr lang="en-US" dirty="0">
                <a:solidFill>
                  <a:srgbClr val="7F7F7F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get_quadruple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(2))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#prints 8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The global variable x is never touched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rgbClr val="00478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60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Variable Scope </a:t>
            </a:r>
            <a:r>
              <a:rPr lang="mr-IN" sz="3000" dirty="0">
                <a:solidFill>
                  <a:srgbClr val="A90533"/>
                </a:solidFill>
              </a:rPr>
              <a:t>–</a:t>
            </a:r>
            <a:r>
              <a:rPr lang="en-US" sz="3000" dirty="0">
                <a:solidFill>
                  <a:srgbClr val="A90533"/>
                </a:solidFill>
              </a:rPr>
              <a:t> </a:t>
            </a:r>
            <a:r>
              <a:rPr lang="en-US" sz="3000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153A1-8BB4-194E-A41B-7161683B5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function </a:t>
            </a:r>
            <a:r>
              <a:rPr lang="en-US" i="1" dirty="0" err="1"/>
              <a:t>even_count</a:t>
            </a:r>
            <a:r>
              <a:rPr lang="en-US" dirty="0"/>
              <a:t> that counts the even numbers in a list passed as a parameter.  It should also store the count in a globally accessible variable.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even_count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“””Returns the count of even integers in the given list.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Stores the count in a globally accessible variable.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“””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global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even_ctr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global variable </a:t>
            </a:r>
            <a:r>
              <a:rPr lang="en-US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even_ctr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even_ctr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0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#set </a:t>
            </a:r>
            <a:r>
              <a:rPr lang="en-US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even_ctr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0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num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if num % 2 == 0: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even_ctr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+= 1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#update global variable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even_ctr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002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656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Variable Scope </a:t>
            </a:r>
            <a:r>
              <a:rPr lang="mr-IN" sz="3000" dirty="0">
                <a:solidFill>
                  <a:srgbClr val="A90533"/>
                </a:solidFill>
              </a:rPr>
              <a:t>–</a:t>
            </a:r>
            <a:r>
              <a:rPr lang="en-US" sz="3000" dirty="0">
                <a:solidFill>
                  <a:srgbClr val="A90533"/>
                </a:solidFill>
              </a:rPr>
              <a:t> </a:t>
            </a:r>
            <a:r>
              <a:rPr lang="en-US" sz="3000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4F12-074E-744D-A88F-7211E0F94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function </a:t>
            </a:r>
            <a:r>
              <a:rPr lang="en-US" i="1" dirty="0" err="1"/>
              <a:t>even_count</a:t>
            </a:r>
            <a:r>
              <a:rPr lang="en-US" dirty="0"/>
              <a:t> that counts the even numbers in a list passed as a parameter.  It should also store the count in a globally accessible variable.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  <a:p>
            <a:pPr marL="2286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[4, -1, 6, 1, 0, 121, -134]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even_count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even_ctr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002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535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100" b="1" dirty="0">
              <a:solidFill>
                <a:srgbClr val="004785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A8876-3FFD-4943-9FF5-929091DCD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Programming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4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Modular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Arial (body)"/>
              </a:rPr>
              <a:t>A good program is </a:t>
            </a:r>
            <a:r>
              <a:rPr lang="en-US" i="1" dirty="0">
                <a:cs typeface="Arial (body)"/>
              </a:rPr>
              <a:t>modular </a:t>
            </a:r>
            <a:r>
              <a:rPr lang="en-US" dirty="0">
                <a:cs typeface="Arial (body)"/>
              </a:rPr>
              <a:t>and separated into building blocks</a:t>
            </a:r>
            <a:endParaRPr lang="en-US" i="1" dirty="0">
              <a:cs typeface="Arial (body)"/>
            </a:endParaRP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It’s divided into separate “functional” parts</a:t>
            </a:r>
          </a:p>
          <a:p>
            <a:pPr marL="285750" indent="-285750">
              <a:buFont typeface="Arial"/>
              <a:buChar char="•"/>
            </a:pPr>
            <a:r>
              <a:rPr lang="en-US" i="1" dirty="0">
                <a:cs typeface="Arial (body)"/>
              </a:rPr>
              <a:t>Modular programming </a:t>
            </a:r>
            <a:r>
              <a:rPr lang="en-US" dirty="0">
                <a:cs typeface="Arial (body)"/>
              </a:rPr>
              <a:t>emphasizes simple functions for each of the building blocks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Separate functions for the logic and calculations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Separate function for the input (e.g. entered by the user)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Separate function for the output (e.g. printed to the console)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Etc.</a:t>
            </a:r>
          </a:p>
          <a:p>
            <a:pPr marL="285750" indent="-285750">
              <a:buFont typeface="Arial"/>
              <a:buChar char="•"/>
            </a:pPr>
            <a:r>
              <a:rPr lang="en-US" i="1" dirty="0">
                <a:cs typeface="Arial (body)"/>
              </a:rPr>
              <a:t>Modular programming </a:t>
            </a:r>
            <a:r>
              <a:rPr lang="en-US" dirty="0">
                <a:cs typeface="Arial (body)"/>
              </a:rPr>
              <a:t>makes testing code easy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It allows us to test each component separately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rgbClr val="004685"/>
              </a:solidFill>
              <a:cs typeface="Arial (body)"/>
            </a:endParaRPr>
          </a:p>
          <a:p>
            <a:pPr marL="742950" lvl="1" indent="-285750">
              <a:buFontTx/>
              <a:buChar char="-"/>
            </a:pPr>
            <a:endParaRPr lang="en-US" dirty="0">
              <a:solidFill>
                <a:srgbClr val="004685"/>
              </a:solidFill>
              <a:cs typeface="Arial (body)"/>
            </a:endParaRPr>
          </a:p>
          <a:p>
            <a:pPr marL="742950" lvl="1" indent="-285750">
              <a:buFontTx/>
              <a:buChar char="-"/>
            </a:pPr>
            <a:endParaRPr lang="en-US" dirty="0">
              <a:solidFill>
                <a:srgbClr val="004685"/>
              </a:solidFill>
              <a:cs typeface="Arial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93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HW1 &amp; HW2 for Late Add Students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REMINDER: Students who were added to the course late still need to submit HW1 and HW2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We will give an extension for anyone who was enrolled late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The extension depends on the time when you were enrolled</a:t>
            </a:r>
          </a:p>
          <a:p>
            <a:pPr marL="285750" indent="-285750"/>
            <a:r>
              <a:rPr lang="en-US" dirty="0"/>
              <a:t>First, make sure you submit the assignment(s) via Canvas</a:t>
            </a:r>
          </a:p>
          <a:p>
            <a:pPr marL="285750" indent="-285750"/>
            <a:r>
              <a:rPr lang="en-US" dirty="0"/>
              <a:t>Second, post on Piazza and declare when you were enrolled in the course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You MUST post on Piazza. We won’t consider an extension if you send a direct e-mail or try to contact a TA via any social network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rgbClr val="00468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40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Abstract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Arial (body)"/>
              </a:rPr>
              <a:t>A modular program has layers of </a:t>
            </a:r>
            <a:r>
              <a:rPr lang="en-US" i="1" dirty="0">
                <a:cs typeface="Arial (body)"/>
              </a:rPr>
              <a:t>abstraction</a:t>
            </a:r>
            <a:endParaRPr lang="en-US" dirty="0">
              <a:cs typeface="Arial (body)"/>
            </a:endParaRP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Often, we only care about input and output and don’t really want (or even need) to know the </a:t>
            </a:r>
            <a:r>
              <a:rPr lang="en-US" dirty="0" err="1">
                <a:solidFill>
                  <a:srgbClr val="004685"/>
                </a:solidFill>
                <a:cs typeface="Arial (body)"/>
              </a:rPr>
              <a:t>intrinsics</a:t>
            </a:r>
            <a:r>
              <a:rPr lang="en-US" dirty="0">
                <a:solidFill>
                  <a:srgbClr val="004685"/>
                </a:solidFill>
                <a:cs typeface="Arial (body)"/>
              </a:rPr>
              <a:t> of a program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We want to be able to use (or call) a </a:t>
            </a:r>
            <a:r>
              <a:rPr lang="en-US" i="1" dirty="0">
                <a:solidFill>
                  <a:srgbClr val="004685"/>
                </a:solidFill>
                <a:cs typeface="Arial (body)"/>
              </a:rPr>
              <a:t>function</a:t>
            </a:r>
            <a:r>
              <a:rPr lang="en-US" dirty="0">
                <a:solidFill>
                  <a:srgbClr val="004685"/>
                </a:solidFill>
                <a:cs typeface="Arial (body)"/>
              </a:rPr>
              <a:t> without having intimate knowledge of the internal logic or design decisions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 (body)"/>
              </a:rPr>
              <a:t>For example, the </a:t>
            </a:r>
            <a:r>
              <a:rPr lang="en-US" i="1" dirty="0"/>
              <a:t>math</a:t>
            </a:r>
            <a:r>
              <a:rPr lang="en-US" dirty="0"/>
              <a:t> module </a:t>
            </a:r>
            <a:r>
              <a:rPr lang="en-US" dirty="0">
                <a:cs typeface="Arial (body)"/>
              </a:rPr>
              <a:t>provides access to several useful mathematical functions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They are not accessible directly, so we need to first import the </a:t>
            </a:r>
            <a:r>
              <a:rPr lang="en-US" i="1" dirty="0">
                <a:solidFill>
                  <a:srgbClr val="004685"/>
                </a:solidFill>
              </a:rPr>
              <a:t>math</a:t>
            </a:r>
            <a:r>
              <a:rPr lang="en-US" dirty="0">
                <a:solidFill>
                  <a:srgbClr val="004685"/>
                </a:solidFill>
              </a:rPr>
              <a:t> </a:t>
            </a:r>
            <a:r>
              <a:rPr lang="en-US" i="1" dirty="0">
                <a:solidFill>
                  <a:srgbClr val="004685"/>
                </a:solidFill>
              </a:rPr>
              <a:t>module </a:t>
            </a:r>
            <a:endParaRPr lang="en-US" dirty="0">
              <a:solidFill>
                <a:srgbClr val="004685"/>
              </a:solidFill>
              <a:cs typeface="Arial (body)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import math</a:t>
            </a:r>
          </a:p>
          <a:p>
            <a:pPr marL="57150" lvl="1" indent="-285750">
              <a:spcBef>
                <a:spcPts val="8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</a:rPr>
              <a:t>Then we can use the built-in </a:t>
            </a:r>
            <a:r>
              <a:rPr lang="en-US" i="1" dirty="0">
                <a:solidFill>
                  <a:srgbClr val="004685"/>
                </a:solidFill>
              </a:rPr>
              <a:t>sqrt</a:t>
            </a:r>
            <a:r>
              <a:rPr lang="en-US" dirty="0">
                <a:solidFill>
                  <a:srgbClr val="004685"/>
                </a:solidFill>
              </a:rPr>
              <a:t> </a:t>
            </a:r>
            <a:r>
              <a:rPr lang="en-US" i="1" dirty="0">
                <a:solidFill>
                  <a:srgbClr val="004685"/>
                </a:solidFill>
              </a:rPr>
              <a:t>method </a:t>
            </a:r>
            <a:r>
              <a:rPr lang="en-US" dirty="0">
                <a:solidFill>
                  <a:srgbClr val="004685"/>
                </a:solidFill>
              </a:rPr>
              <a:t>to get the square root of a number</a:t>
            </a:r>
            <a:br>
              <a:rPr lang="en-US" dirty="0">
                <a:solidFill>
                  <a:srgbClr val="026CB5"/>
                </a:solidFill>
              </a:rPr>
            </a:br>
            <a:r>
              <a:rPr lang="en-US" dirty="0"/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math.sqrt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mr-IN" dirty="0">
                <a:latin typeface="Consolas" panose="020B0609020204030204" pitchFamily="49" charset="0"/>
              </a:rPr>
              <a:t>–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square root of 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  <a:p>
            <a:pPr marL="514350" lvl="2" indent="-285750">
              <a:spcBef>
                <a:spcPts val="800"/>
              </a:spcBef>
              <a:spcAft>
                <a:spcPts val="200"/>
              </a:spcAft>
              <a:buFontTx/>
              <a:buChar char="-"/>
            </a:pPr>
            <a:r>
              <a:rPr lang="en-US" sz="2000" dirty="0">
                <a:cs typeface="Arial (body)"/>
              </a:rPr>
              <a:t>We don’t necessarily need to know how </a:t>
            </a:r>
            <a:r>
              <a:rPr lang="en-US" sz="2000" i="1" dirty="0">
                <a:cs typeface="Arial (body)"/>
              </a:rPr>
              <a:t>sqrt</a:t>
            </a:r>
            <a:r>
              <a:rPr lang="en-US" sz="2000" dirty="0">
                <a:cs typeface="Arial (body)"/>
              </a:rPr>
              <a:t> works, only that it DOES work and returns the correct square root of </a:t>
            </a:r>
            <a:r>
              <a:rPr lang="en-US" sz="2000" i="1" dirty="0">
                <a:cs typeface="Arial (body)"/>
              </a:rPr>
              <a:t>x</a:t>
            </a:r>
          </a:p>
          <a:p>
            <a:pPr marL="514350" lvl="2" indent="-285750">
              <a:spcBef>
                <a:spcPts val="800"/>
              </a:spcBef>
              <a:spcAft>
                <a:spcPts val="200"/>
              </a:spcAft>
              <a:buFontTx/>
              <a:buChar char="-"/>
            </a:pPr>
            <a:endParaRPr lang="en-US" sz="2000" i="1" dirty="0">
              <a:solidFill>
                <a:schemeClr val="tx2"/>
              </a:solidFill>
              <a:cs typeface="Arial (body)"/>
            </a:endParaRPr>
          </a:p>
          <a:p>
            <a:pPr marL="57150" lvl="1" indent="-285750">
              <a:spcBef>
                <a:spcPts val="800"/>
              </a:spcBef>
              <a:spcAft>
                <a:spcPts val="200"/>
              </a:spcAft>
              <a:buFont typeface="Arial"/>
              <a:buChar char="•"/>
            </a:pPr>
            <a:endParaRPr lang="en-US" i="1" dirty="0">
              <a:solidFill>
                <a:schemeClr val="tx2"/>
              </a:solidFill>
              <a:cs typeface="Arial (body)"/>
            </a:endParaRPr>
          </a:p>
          <a:p>
            <a:pPr marL="742950" lvl="1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  <a:cs typeface="Arial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92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100" b="1" dirty="0">
              <a:solidFill>
                <a:srgbClr val="004785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9A940-01B6-3345-B24D-CEE65FDFA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Order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4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Execution Order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Arial (body)"/>
              </a:rPr>
              <a:t>When you load and run a Python </a:t>
            </a:r>
            <a:r>
              <a:rPr lang="en-US" i="1" dirty="0">
                <a:cs typeface="Arial (body)"/>
              </a:rPr>
              <a:t>module </a:t>
            </a:r>
            <a:r>
              <a:rPr lang="en-US" dirty="0">
                <a:cs typeface="Arial (body)"/>
              </a:rPr>
              <a:t>(file), the statements and definitions in the file are executed in the order in which they occur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 (body)"/>
              </a:rPr>
              <a:t>Executing a </a:t>
            </a:r>
            <a:r>
              <a:rPr lang="en-US" i="1" dirty="0" err="1">
                <a:cs typeface="Arial (body)"/>
              </a:rPr>
              <a:t>def</a:t>
            </a:r>
            <a:r>
              <a:rPr lang="en-US" dirty="0">
                <a:cs typeface="Arial (body)"/>
              </a:rPr>
              <a:t> defines a function, it doesn’t run the function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Functions are only run when they are called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 (body)"/>
              </a:rPr>
              <a:t>A very small program might not define any functions at all, but just be a series of statements to be executed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 (body)"/>
              </a:rPr>
              <a:t>Most programs consist of a lot of function definitions, along with maybe a few </a:t>
            </a:r>
            <a:r>
              <a:rPr lang="en-US" i="1" dirty="0">
                <a:cs typeface="Arial (body)"/>
              </a:rPr>
              <a:t>top-level </a:t>
            </a:r>
            <a:r>
              <a:rPr lang="en-US" dirty="0">
                <a:cs typeface="Arial (body)"/>
              </a:rPr>
              <a:t>statements (statements not in functions)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 (body)"/>
              </a:rPr>
              <a:t>Usually one particular function is the starting point of a program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By convention, it is called </a:t>
            </a:r>
            <a:r>
              <a:rPr lang="en-US" i="1" dirty="0">
                <a:solidFill>
                  <a:srgbClr val="004685"/>
                </a:solidFill>
                <a:cs typeface="Arial (body)"/>
              </a:rPr>
              <a:t>main</a:t>
            </a:r>
            <a:r>
              <a:rPr lang="en-US" dirty="0">
                <a:solidFill>
                  <a:srgbClr val="004685"/>
                </a:solidFill>
                <a:cs typeface="Arial (body)"/>
              </a:rPr>
              <a:t> (this is mandatory in Java!)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cs typeface="Arial (body)"/>
              </a:rPr>
              <a:t> 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main():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print(‘Hello world!’)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  <a:cs typeface="Arial (body)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  <a:cs typeface="Arial (body)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  <a:cs typeface="Arial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7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Execution Order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Arial (body)"/>
              </a:rPr>
              <a:t>Before executing code in a </a:t>
            </a:r>
            <a:r>
              <a:rPr lang="en-US" i="1" dirty="0">
                <a:cs typeface="Arial (body)"/>
              </a:rPr>
              <a:t>module</a:t>
            </a:r>
            <a:r>
              <a:rPr lang="en-US" dirty="0">
                <a:cs typeface="Arial (body)"/>
              </a:rPr>
              <a:t> (file), Python will define a few special variables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If the Python interpreter is running the file as the main program, it sets the special </a:t>
            </a:r>
            <a:r>
              <a:rPr lang="en-US" dirty="0">
                <a:cs typeface="Arial (body)"/>
              </a:rPr>
              <a:t>__name__ </a:t>
            </a:r>
            <a:r>
              <a:rPr lang="en-US" dirty="0">
                <a:solidFill>
                  <a:srgbClr val="004685"/>
                </a:solidFill>
                <a:cs typeface="Arial (body)"/>
              </a:rPr>
              <a:t>variable to have a value </a:t>
            </a:r>
            <a:r>
              <a:rPr lang="en-US" dirty="0">
                <a:cs typeface="Arial (body)"/>
              </a:rPr>
              <a:t>"__main__”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If the file is being imported from another module, </a:t>
            </a:r>
            <a:r>
              <a:rPr lang="en-US" dirty="0">
                <a:cs typeface="Arial (body)"/>
              </a:rPr>
              <a:t>__name__ </a:t>
            </a:r>
            <a:r>
              <a:rPr lang="en-US" dirty="0">
                <a:solidFill>
                  <a:srgbClr val="004685"/>
                </a:solidFill>
                <a:cs typeface="Arial (body)"/>
              </a:rPr>
              <a:t>will be set to that module’s (file’s) name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 (body)"/>
              </a:rPr>
              <a:t>To direct the Python interpreter when it first reads a file, add the following conditional (to the bottom) of your script:</a:t>
            </a:r>
          </a:p>
          <a:p>
            <a:pPr marL="0" indent="0">
              <a:buNone/>
            </a:pP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__name__ == "__main__ ”: 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main() </a:t>
            </a:r>
            <a:br>
              <a:rPr lang="en-US" dirty="0">
                <a:solidFill>
                  <a:schemeClr val="accent3"/>
                </a:solidFill>
                <a:cs typeface="Arial (body)"/>
              </a:rPr>
            </a:br>
            <a:r>
              <a:rPr lang="en-US" dirty="0">
                <a:solidFill>
                  <a:srgbClr val="004785"/>
                </a:solidFill>
                <a:cs typeface="Arial (body)"/>
              </a:rPr>
              <a:t>     - </a:t>
            </a:r>
            <a:r>
              <a:rPr lang="en-US" dirty="0">
                <a:cs typeface="Arial (body)"/>
              </a:rPr>
              <a:t>This will run the </a:t>
            </a:r>
            <a:r>
              <a:rPr lang="en-US" i="1" dirty="0">
                <a:cs typeface="Arial (body)"/>
              </a:rPr>
              <a:t>main</a:t>
            </a:r>
            <a:r>
              <a:rPr lang="en-US" dirty="0">
                <a:cs typeface="Arial (body)"/>
              </a:rPr>
              <a:t> function, if the file is loaded as the main program</a:t>
            </a:r>
            <a:br>
              <a:rPr lang="en-US" dirty="0">
                <a:solidFill>
                  <a:srgbClr val="004785"/>
                </a:solidFill>
                <a:cs typeface="Arial (body)"/>
              </a:rPr>
            </a:br>
            <a:r>
              <a:rPr lang="en-US" dirty="0">
                <a:solidFill>
                  <a:srgbClr val="004785"/>
                </a:solidFill>
                <a:cs typeface="Arial (body)"/>
              </a:rPr>
              <a:t>     </a:t>
            </a:r>
            <a:r>
              <a:rPr lang="en-US" dirty="0">
                <a:solidFill>
                  <a:srgbClr val="FF0000"/>
                </a:solidFill>
                <a:cs typeface="Arial (body)"/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Note: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     __name__ has 2 underscores before and after “name”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     __main__ has 2 underscores before and after “main”</a:t>
            </a:r>
          </a:p>
          <a:p>
            <a:pPr marL="0" lvl="1">
              <a:spcBef>
                <a:spcPts val="800"/>
              </a:spcBef>
              <a:spcAft>
                <a:spcPts val="200"/>
              </a:spcAft>
            </a:pPr>
            <a:endParaRPr lang="en-US" dirty="0">
              <a:solidFill>
                <a:srgbClr val="FF0000"/>
              </a:solidFill>
            </a:endParaRPr>
          </a:p>
          <a:p>
            <a:endParaRPr lang="is-IS" dirty="0">
              <a:solidFill>
                <a:schemeClr val="accent3"/>
              </a:solidFill>
              <a:cs typeface="Arial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40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100" b="1" dirty="0">
              <a:solidFill>
                <a:srgbClr val="004785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7A9A0-38CA-8E4D-922D-E6A95458C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Programs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Vowel/Word Counter Program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cs typeface="Arial (body)"/>
              </a:rPr>
              <a:t>Create a new script file.  Write a program that does the following: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sz="1600" dirty="0">
                <a:solidFill>
                  <a:srgbClr val="004685"/>
                </a:solidFill>
                <a:cs typeface="Arial (body)"/>
              </a:rPr>
              <a:t>Counts the number of vowels in a string.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sz="1600" dirty="0">
                <a:solidFill>
                  <a:srgbClr val="004685"/>
                </a:solidFill>
                <a:cs typeface="Arial (body)"/>
              </a:rPr>
              <a:t>Counts the number of words in a sentence.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cs typeface="Arial (body)"/>
              </a:rPr>
              <a:t>Start by creating a </a:t>
            </a:r>
            <a:r>
              <a:rPr lang="en-US" sz="1600" i="1" dirty="0" err="1">
                <a:cs typeface="Arial (body)"/>
              </a:rPr>
              <a:t>vowel_counter</a:t>
            </a:r>
            <a:r>
              <a:rPr lang="en-US" sz="1600" dirty="0">
                <a:cs typeface="Arial (body)"/>
              </a:rPr>
              <a:t> function.</a:t>
            </a:r>
            <a:br>
              <a:rPr lang="en-US" sz="1400" dirty="0">
                <a:solidFill>
                  <a:schemeClr val="tx2"/>
                </a:solidFill>
                <a:cs typeface="Arial (body)"/>
              </a:rPr>
            </a:b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vowel_counter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(string):</a:t>
            </a:r>
            <a:b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“””Counts the number of vowels in a string.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“””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vowel_count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7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#for each char in string, check if it’s in the string of vowels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 char in string: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if char in '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aeiou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’: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vowel_count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1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7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vowel_count</a:t>
            </a:r>
            <a:endParaRPr lang="en-US" sz="14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34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Vowel/Word Counter Program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cs typeface="Arial (body)"/>
              </a:rPr>
              <a:t>Define the </a:t>
            </a:r>
            <a:r>
              <a:rPr lang="en-US" sz="1600" i="1" dirty="0">
                <a:cs typeface="Arial (body)"/>
              </a:rPr>
              <a:t>main</a:t>
            </a:r>
            <a:r>
              <a:rPr lang="en-US" sz="1600" dirty="0">
                <a:cs typeface="Arial (body)"/>
              </a:rPr>
              <a:t> function that calls and runs the </a:t>
            </a:r>
            <a:r>
              <a:rPr lang="en-US" sz="1600" i="1" dirty="0" err="1">
                <a:cs typeface="Arial (body)"/>
              </a:rPr>
              <a:t>vowel_counter</a:t>
            </a:r>
            <a:r>
              <a:rPr lang="en-US" sz="1600" dirty="0">
                <a:cs typeface="Arial (body)"/>
              </a:rPr>
              <a:t> function within </a:t>
            </a:r>
            <a:br>
              <a:rPr lang="en-US" sz="1600" dirty="0">
                <a:cs typeface="Arial (body)"/>
              </a:rPr>
            </a:br>
            <a:r>
              <a:rPr lang="en-US" sz="1600" dirty="0">
                <a:cs typeface="Arial (body)"/>
              </a:rPr>
              <a:t>a loop.  Then run your program.</a:t>
            </a:r>
            <a:br>
              <a:rPr lang="en-US" dirty="0">
                <a:solidFill>
                  <a:schemeClr val="tx2"/>
                </a:solidFill>
                <a:cs typeface="Arial (body)"/>
              </a:rPr>
            </a:br>
            <a:r>
              <a:rPr lang="en-US" sz="12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  <a:b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“””Gets user input of string and prints the count of vowels.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“””</a:t>
            </a:r>
            <a:b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1 == 1: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 an infinite loop</a:t>
            </a: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b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7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b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input_string</a:t>
            </a: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input("please give me a string\n”) </a:t>
            </a:r>
            <a:b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#uses \n (new line character) to force input to the next line</a:t>
            </a:r>
            <a:b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7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#exit infinite loop by entering ‘-1’</a:t>
            </a:r>
            <a:b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2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input_string</a:t>
            </a: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‘-1’:</a:t>
            </a:r>
            <a:b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break</a:t>
            </a:r>
            <a:b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7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b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print(</a:t>
            </a:r>
            <a:r>
              <a:rPr lang="en-US" sz="12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vowel_counter</a:t>
            </a: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input_string</a:t>
            </a: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“vowels in“, </a:t>
            </a:r>
            <a:r>
              <a:rPr lang="en-US" sz="12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input_string</a:t>
            </a: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7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b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#To automatically run the main function in your program</a:t>
            </a:r>
            <a:b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__name__ == '__main__’:</a:t>
            </a:r>
            <a:b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main()</a:t>
            </a:r>
            <a:br>
              <a:rPr lang="en-US" sz="1200" dirty="0">
                <a:solidFill>
                  <a:schemeClr val="accent3"/>
                </a:solidFill>
                <a:cs typeface="Arial (body)"/>
              </a:rPr>
            </a:br>
            <a:endParaRPr lang="en-US" sz="1200" dirty="0">
              <a:solidFill>
                <a:schemeClr val="accent3"/>
              </a:solidFill>
              <a:cs typeface="Arial (body)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accent3"/>
              </a:solidFill>
              <a:cs typeface="Arial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93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Vowel/Word Counter Program</a:t>
            </a:r>
            <a:endParaRPr lang="en-US" sz="3000" i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cs typeface="Arial (body)"/>
              </a:rPr>
              <a:t>Now create a </a:t>
            </a:r>
            <a:r>
              <a:rPr lang="en-US" sz="1600" i="1" dirty="0" err="1">
                <a:cs typeface="Arial (body)"/>
              </a:rPr>
              <a:t>word_counter</a:t>
            </a:r>
            <a:r>
              <a:rPr lang="en-US" sz="1600" dirty="0">
                <a:cs typeface="Arial (body)"/>
              </a:rPr>
              <a:t> function.</a:t>
            </a:r>
            <a:br>
              <a:rPr lang="en-US" dirty="0">
                <a:solidFill>
                  <a:schemeClr val="tx2"/>
                </a:solidFill>
                <a:cs typeface="Arial (body)"/>
              </a:rPr>
            </a:b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word_counter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(sentence):</a:t>
            </a:r>
            <a:b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“””Counts the number of words in a sentence.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“””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sentence = </a:t>
            </a: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sentence.strip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#strips whitespace from beginning and end of entire string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word_count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7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#for each char in sentence, check if it’s a space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space_count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b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char in sentence: </a:t>
            </a:r>
            <a:b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char in ‘ ’:</a:t>
            </a:r>
            <a:b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space_count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1</a:t>
            </a:r>
            <a:b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7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b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word_count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space_count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b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7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b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word_count</a:t>
            </a:r>
            <a:endParaRPr lang="en-US" sz="1400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74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Vowel/Word Counter Program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cs typeface="Arial (body)"/>
              </a:rPr>
              <a:t>Now add a </a:t>
            </a:r>
            <a:r>
              <a:rPr lang="en-US" sz="1600" i="1" dirty="0" err="1">
                <a:cs typeface="Arial (body)"/>
              </a:rPr>
              <a:t>word_counter</a:t>
            </a:r>
            <a:r>
              <a:rPr lang="en-US" sz="1600" dirty="0">
                <a:cs typeface="Arial (body)"/>
              </a:rPr>
              <a:t> call to the </a:t>
            </a:r>
            <a:r>
              <a:rPr lang="en-US" sz="1600" i="1" dirty="0">
                <a:cs typeface="Arial (body)"/>
              </a:rPr>
              <a:t>main</a:t>
            </a:r>
            <a:r>
              <a:rPr lang="en-US" sz="1600" dirty="0">
                <a:cs typeface="Arial (body)"/>
              </a:rPr>
              <a:t> function.  Then run your program.</a:t>
            </a:r>
            <a:br>
              <a:rPr lang="en-US" dirty="0">
                <a:solidFill>
                  <a:schemeClr val="tx2"/>
                </a:solidFill>
                <a:cs typeface="Arial (body)"/>
              </a:rPr>
            </a:b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main():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“””Gets user input of string and prints the count of vowels and/or words.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“””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1 == 1: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 an infinite loop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7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input_string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input("please give me a string\n”)  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#uses \n (new line character) to force input to the next line</a:t>
            </a:r>
            <a:br>
              <a:rPr lang="en-US" sz="14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#exit infinite loop by entering ‘-1’</a:t>
            </a:r>
            <a:br>
              <a:rPr lang="en-US" sz="14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input_string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‘-1’: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break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7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br>
              <a:rPr lang="en-US" sz="14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#print(</a:t>
            </a:r>
            <a:r>
              <a:rPr lang="en-US" sz="1400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vowel_counter</a:t>
            </a:r>
            <a:r>
              <a:rPr lang="en-US" sz="14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input_string</a:t>
            </a:r>
            <a:r>
              <a:rPr lang="en-US" sz="14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“vowels in“, </a:t>
            </a:r>
            <a:r>
              <a:rPr lang="en-US" sz="1400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input_string</a:t>
            </a:r>
            <a:r>
              <a:rPr lang="en-US" sz="14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4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print(</a:t>
            </a:r>
            <a:r>
              <a:rPr lang="en-US" sz="1400" dirty="0" err="1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word_counter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input_string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“words in“, 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input_string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200" dirty="0">
                <a:solidFill>
                  <a:schemeClr val="accent3"/>
                </a:solidFill>
                <a:cs typeface="Arial (body)"/>
              </a:rPr>
            </a:br>
            <a:br>
              <a:rPr lang="en-US" sz="1200" dirty="0">
                <a:solidFill>
                  <a:srgbClr val="7F7F7F"/>
                </a:solidFill>
                <a:cs typeface="Arial (body)"/>
              </a:rPr>
            </a:br>
            <a:endParaRPr lang="en-US" sz="1200" dirty="0">
              <a:solidFill>
                <a:schemeClr val="accent3"/>
              </a:solidFill>
              <a:cs typeface="Arial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78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10374-C7C0-1C4D-A881-1586E91B7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cs typeface="Arial (body)"/>
              </a:rPr>
              <a:t>Note, both the </a:t>
            </a:r>
            <a:r>
              <a:rPr lang="en-US" sz="1600" i="1" dirty="0" err="1">
                <a:cs typeface="Arial (body)"/>
              </a:rPr>
              <a:t>vowel_counter</a:t>
            </a:r>
            <a:r>
              <a:rPr lang="en-US" sz="1600" dirty="0">
                <a:cs typeface="Arial (body)"/>
              </a:rPr>
              <a:t> function and the </a:t>
            </a:r>
            <a:r>
              <a:rPr lang="en-US" sz="1600" i="1" dirty="0" err="1">
                <a:cs typeface="Arial (body)"/>
              </a:rPr>
              <a:t>word_counter</a:t>
            </a:r>
            <a:r>
              <a:rPr lang="en-US" sz="1600" dirty="0">
                <a:cs typeface="Arial (body)"/>
              </a:rPr>
              <a:t> function have a </a:t>
            </a:r>
            <a:r>
              <a:rPr lang="en-US" sz="1600" i="1" dirty="0">
                <a:cs typeface="Arial (body)"/>
              </a:rPr>
              <a:t>similar code block</a:t>
            </a:r>
            <a:r>
              <a:rPr lang="en-US" sz="1600" dirty="0">
                <a:cs typeface="Arial (body)"/>
              </a:rPr>
              <a:t>.  Let’s create a separate function that does just that.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lang="en-US" sz="1600" dirty="0">
                <a:solidFill>
                  <a:srgbClr val="004685"/>
                </a:solidFill>
                <a:cs typeface="Arial (body)"/>
              </a:rPr>
              <a:t>This is known as </a:t>
            </a:r>
            <a:r>
              <a:rPr lang="en-US" sz="1600" i="1" dirty="0">
                <a:solidFill>
                  <a:srgbClr val="004685"/>
                </a:solidFill>
                <a:cs typeface="Arial (body)"/>
              </a:rPr>
              <a:t>refactoring</a:t>
            </a:r>
            <a:r>
              <a:rPr lang="en-US" sz="1600" dirty="0">
                <a:solidFill>
                  <a:srgbClr val="004685"/>
                </a:solidFill>
                <a:cs typeface="Arial (body)"/>
              </a:rPr>
              <a:t> the code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def </a:t>
            </a: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vowel_counter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(string):</a:t>
            </a:r>
            <a:b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“””Counts the number of 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vowels in a string.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“””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vowel_count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b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char in string:</a:t>
            </a:r>
            <a:b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if char in '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aeiou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’:</a:t>
            </a:r>
            <a:b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vowel_count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1</a:t>
            </a:r>
            <a:b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7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</a:t>
            </a: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vowel_count</a:t>
            </a:r>
            <a:endParaRPr lang="en-US" sz="1400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990600"/>
            <a:ext cx="7772400" cy="3429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/>
              <a:buChar char="•"/>
            </a:pPr>
            <a:endParaRPr lang="en-US" sz="1400" dirty="0">
              <a:solidFill>
                <a:schemeClr val="accent3"/>
              </a:solidFill>
              <a:latin typeface="Arial (body)"/>
              <a:cs typeface="Arial (body)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Vowel/Word Counter Program - Refactoring</a:t>
            </a:r>
            <a:endParaRPr lang="en-US" sz="30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936463" y="1549857"/>
            <a:ext cx="4114800" cy="418600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1400" b="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word_counter</a:t>
            </a:r>
            <a:r>
              <a:rPr lang="en-US" sz="1400" b="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(sentence):</a:t>
            </a:r>
            <a:br>
              <a:rPr lang="en-US" sz="1400" b="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“””Counts the number of </a:t>
            </a:r>
            <a:b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words in a sentence.</a:t>
            </a:r>
            <a:b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“””</a:t>
            </a:r>
            <a:b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sentence = </a:t>
            </a:r>
            <a:r>
              <a:rPr lang="en-US" sz="1400" b="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sentence.strip</a:t>
            </a:r>
            <a:r>
              <a:rPr lang="en-US" sz="1400" b="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400" b="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word_count</a:t>
            </a:r>
            <a:r>
              <a:rPr lang="en-US" sz="1400" b="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br>
              <a:rPr lang="en-US" sz="1400" b="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700" b="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b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space_count</a:t>
            </a:r>
            <a:r>
              <a:rPr lang="en-US" sz="14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br>
              <a:rPr lang="en-US" sz="14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char in sentence: </a:t>
            </a:r>
            <a:br>
              <a:rPr lang="en-US" sz="14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char in ‘ ’:</a:t>
            </a:r>
            <a:br>
              <a:rPr lang="en-US" sz="14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400" b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space_count</a:t>
            </a:r>
            <a:r>
              <a:rPr lang="en-US" sz="14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1</a:t>
            </a:r>
            <a:br>
              <a:rPr lang="en-US" sz="14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700" b="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br>
              <a:rPr lang="en-US" sz="1400" b="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word_count</a:t>
            </a:r>
            <a:r>
              <a:rPr lang="en-US" sz="1400" b="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space_count</a:t>
            </a:r>
            <a:r>
              <a:rPr lang="en-US" sz="1400" b="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</a:p>
          <a:p>
            <a:pPr>
              <a:lnSpc>
                <a:spcPct val="130000"/>
              </a:lnSpc>
            </a:pPr>
            <a:r>
              <a:rPr lang="en-US" sz="700" b="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br>
              <a:rPr lang="en-US" sz="1400" b="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1400" b="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word_count</a:t>
            </a:r>
            <a:endParaRPr lang="en-US" sz="1400" b="0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8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100" b="1" dirty="0">
              <a:solidFill>
                <a:srgbClr val="004785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DA2B-2321-D242-B1D3-310EFFB5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1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Vowel/Word Counter Program - Refactoring</a:t>
            </a:r>
            <a:endParaRPr lang="en-US" sz="3000" i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cs typeface="Arial (body)"/>
              </a:rPr>
              <a:t>Create a </a:t>
            </a:r>
            <a:r>
              <a:rPr lang="en-US" sz="1600" i="1" dirty="0" err="1">
                <a:cs typeface="Arial (body)"/>
              </a:rPr>
              <a:t>count_instance_of_str</a:t>
            </a:r>
            <a:r>
              <a:rPr lang="en-US" sz="1600" i="1" dirty="0">
                <a:cs typeface="Arial (body)"/>
              </a:rPr>
              <a:t> </a:t>
            </a:r>
            <a:r>
              <a:rPr lang="en-US" sz="1600" dirty="0">
                <a:cs typeface="Arial (body)"/>
              </a:rPr>
              <a:t>function.</a:t>
            </a:r>
            <a:br>
              <a:rPr lang="en-US" dirty="0">
                <a:solidFill>
                  <a:schemeClr val="tx2"/>
                </a:solidFill>
                <a:cs typeface="Arial (body)"/>
              </a:rPr>
            </a:b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count_instance_of_str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(string1, string2):</a:t>
            </a:r>
            <a:b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“””Counts characters in string1 that are also in string2.</a:t>
            </a:r>
            <a:br>
              <a:rPr lang="en-US" sz="14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“””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count = 0</a:t>
            </a:r>
            <a:br>
              <a:rPr lang="en-US" sz="7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7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#for each char in string1, check if it’s in string2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char in string1:</a:t>
            </a:r>
            <a:b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char in string2:</a:t>
            </a:r>
            <a:b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count += 1</a:t>
            </a:r>
            <a:br>
              <a:rPr lang="en-US" sz="7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7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b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35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Vowel/Word Counter Program - Refactoring</a:t>
            </a:r>
            <a:endParaRPr lang="en-US" sz="3000" i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cs typeface="Arial (body)"/>
              </a:rPr>
              <a:t>Now we can use the </a:t>
            </a:r>
            <a:r>
              <a:rPr lang="en-US" sz="1600" i="1" dirty="0" err="1">
                <a:cs typeface="Arial (body)"/>
              </a:rPr>
              <a:t>count_instance_of_str</a:t>
            </a:r>
            <a:r>
              <a:rPr lang="en-US" sz="1600" i="1" dirty="0">
                <a:cs typeface="Arial (body)"/>
              </a:rPr>
              <a:t> </a:t>
            </a:r>
            <a:r>
              <a:rPr lang="en-US" sz="1600" dirty="0">
                <a:cs typeface="Arial (body)"/>
              </a:rPr>
              <a:t>function in our other functions. </a:t>
            </a:r>
            <a:br>
              <a:rPr lang="en-US" dirty="0">
                <a:solidFill>
                  <a:schemeClr val="tx2"/>
                </a:solidFill>
                <a:cs typeface="Arial (body)"/>
              </a:rPr>
            </a:b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word_counter_v2(sentence):</a:t>
            </a:r>
            <a:b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“””Returns the number of words in vowels and/or words..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“””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sentence = </a:t>
            </a: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sentence.strip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#strips whitespace from beginning and end of entire string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</a:t>
            </a:r>
            <a:r>
              <a:rPr lang="en-US" sz="14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counts the characters in sentence, that are also in ‘ ‘ (space)</a:t>
            </a:r>
            <a:br>
              <a:rPr lang="en-US" sz="14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num_spaces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count_instance_of_str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(sentence, ' ')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num_words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num_spaces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 </a:t>
            </a:r>
            <a:b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num_words</a:t>
            </a:r>
            <a:endParaRPr lang="en-US" sz="1400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02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Vowel/Word Counter Program - Refactoring</a:t>
            </a:r>
            <a:endParaRPr lang="en-US" sz="3000" i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cs typeface="Arial (body)"/>
              </a:rPr>
              <a:t>Now we can use the </a:t>
            </a:r>
            <a:r>
              <a:rPr lang="en-US" sz="1600" i="1" dirty="0" err="1">
                <a:cs typeface="Arial (body)"/>
              </a:rPr>
              <a:t>count_instance_of_str</a:t>
            </a:r>
            <a:r>
              <a:rPr lang="en-US" sz="1600" i="1" dirty="0">
                <a:cs typeface="Arial (body)"/>
              </a:rPr>
              <a:t> </a:t>
            </a:r>
            <a:r>
              <a:rPr lang="en-US" sz="1600" dirty="0">
                <a:cs typeface="Arial (body)"/>
              </a:rPr>
              <a:t>function in our other functions.</a:t>
            </a:r>
            <a:br>
              <a:rPr lang="en-US" dirty="0">
                <a:solidFill>
                  <a:schemeClr val="tx2"/>
                </a:solidFill>
                <a:cs typeface="Arial (body)"/>
              </a:rPr>
            </a:b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vowel_counter_v2(string):</a:t>
            </a:r>
            <a:b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“””Counts the number of vowels in a string.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“””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counts the characters in string, that are also in ‘</a:t>
            </a:r>
            <a:r>
              <a:rPr lang="en-US" sz="1400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aeiou</a:t>
            </a:r>
            <a:r>
              <a:rPr lang="en-US" sz="14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br>
              <a:rPr lang="en-US" sz="14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num_vowels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count_instance_of_str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(string, '</a:t>
            </a: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aeiou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14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num_vowels</a:t>
            </a:r>
            <a:r>
              <a:rPr lang="en-US" sz="14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5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Vowel/Word Counter Program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cs typeface="Arial (body)"/>
              </a:rPr>
              <a:t>Now add the new calls to the </a:t>
            </a:r>
            <a:r>
              <a:rPr lang="en-US" sz="1600" i="1" dirty="0">
                <a:cs typeface="Arial (body)"/>
              </a:rPr>
              <a:t>main</a:t>
            </a:r>
            <a:r>
              <a:rPr lang="en-US" sz="1600" dirty="0">
                <a:cs typeface="Arial (body)"/>
              </a:rPr>
              <a:t> function.  Then run your program.</a:t>
            </a:r>
            <a:br>
              <a:rPr lang="en-US" dirty="0">
                <a:solidFill>
                  <a:schemeClr val="tx2"/>
                </a:solidFill>
                <a:cs typeface="Arial (body)"/>
              </a:rPr>
            </a:b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main():</a:t>
            </a:r>
            <a:b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“””Gets user input of string and prints the count of vowels and/or words.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“””</a:t>
            </a:r>
            <a:b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1 == 1: </a:t>
            </a:r>
            <a: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 an infinite loop</a:t>
            </a:r>
            <a:b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input_string</a:t>
            </a: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input("please give me a string\n”)  </a:t>
            </a:r>
            <a:b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#uses \n (new line character) to force input to the next line</a:t>
            </a:r>
            <a:b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#exit infinite loop by entering ‘-1’</a:t>
            </a:r>
            <a:b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</a:t>
            </a:r>
            <a:r>
              <a:rPr lang="en-US" sz="12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input_string</a:t>
            </a: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‘-1’:</a:t>
            </a:r>
            <a:b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break</a:t>
            </a:r>
            <a:b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#print(</a:t>
            </a:r>
            <a:r>
              <a:rPr lang="en-US" sz="1200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vowel_counter</a:t>
            </a:r>
            <a: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input_string</a:t>
            </a:r>
            <a: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“vowels in“, </a:t>
            </a:r>
            <a:r>
              <a:rPr lang="en-US" sz="1200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input_string</a:t>
            </a:r>
            <a: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word_counter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input_string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“words in“,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input_string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2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print(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vowel_counter_v2</a:t>
            </a: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input_string</a:t>
            </a: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" vowels in ", </a:t>
            </a:r>
            <a:r>
              <a:rPr lang="en-US" sz="12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input_string</a:t>
            </a: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print(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word_counter_v2</a:t>
            </a: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input_string</a:t>
            </a: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" words in ", </a:t>
            </a:r>
            <a:r>
              <a:rPr lang="en-US" sz="12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input_string</a:t>
            </a:r>
            <a:r>
              <a:rPr lang="en-US" sz="12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81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100" b="1" dirty="0">
              <a:solidFill>
                <a:srgbClr val="004785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6146F-4FA7-F44C-BDDC-6A2C0AD5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3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6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B1002B"/>
                </a:solidFill>
              </a:rPr>
              <a:t>Homework 3</a:t>
            </a:r>
            <a:endParaRPr lang="en-US" sz="3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Will be assigned by Thur. Sept. 12</a:t>
            </a:r>
            <a:r>
              <a:rPr lang="en-US" baseline="30000" dirty="0"/>
              <a:t>th </a:t>
            </a:r>
            <a:r>
              <a:rPr lang="en-US" dirty="0"/>
              <a:t>in the evening and </a:t>
            </a:r>
            <a:r>
              <a:rPr lang="en-US" dirty="0">
                <a:solidFill>
                  <a:srgbClr val="0087E4"/>
                </a:solidFill>
              </a:rPr>
              <a:t>due Thur. Sept. 19</a:t>
            </a:r>
            <a:r>
              <a:rPr lang="en-US" baseline="30000" dirty="0">
                <a:solidFill>
                  <a:srgbClr val="0087E4"/>
                </a:solidFill>
              </a:rPr>
              <a:t>th </a:t>
            </a:r>
            <a:r>
              <a:rPr lang="en-US" dirty="0">
                <a:solidFill>
                  <a:srgbClr val="0087E4"/>
                </a:solidFill>
              </a:rPr>
              <a:t>at midnight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This HW deals primarily with functions and </a:t>
            </a:r>
            <a:r>
              <a:rPr lang="en-US" dirty="0">
                <a:solidFill>
                  <a:srgbClr val="0087E4"/>
                </a:solidFill>
              </a:rPr>
              <a:t>modular programming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 this assignment, you’ll implement a dice throwing game where two players compete for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43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What is a Function?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 </a:t>
            </a:r>
            <a:r>
              <a:rPr lang="en-US" i="1" dirty="0"/>
              <a:t>function</a:t>
            </a:r>
            <a:r>
              <a:rPr lang="en-US" dirty="0"/>
              <a:t> is a block of organized, reusable code that is used to perform a single, related action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 </a:t>
            </a:r>
            <a:r>
              <a:rPr lang="en-US" i="1" dirty="0"/>
              <a:t>function</a:t>
            </a:r>
            <a:r>
              <a:rPr lang="en-US" dirty="0"/>
              <a:t> provides better modularity for your applications and a high degree of code reusing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Python provides </a:t>
            </a:r>
            <a:r>
              <a:rPr lang="en-US" i="1" dirty="0"/>
              <a:t>built-in functions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These are part of the core language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Python also allows you to define your own </a:t>
            </a:r>
            <a:r>
              <a:rPr lang="en-US" i="1" dirty="0"/>
              <a:t>user-defined functions</a:t>
            </a:r>
          </a:p>
          <a:p>
            <a:pPr lvl="1"/>
            <a:endParaRPr lang="en-US" i="1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6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Built-In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DA84F-1D69-094F-BF28-2538BD1C6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3"/>
            <a:ext cx="10263171" cy="4380595"/>
          </a:xfrm>
        </p:spPr>
        <p:txBody>
          <a:bodyPr>
            <a:normAutofit/>
          </a:bodyPr>
          <a:lstStyle/>
          <a:p>
            <a:r>
              <a:rPr lang="en-US" dirty="0"/>
              <a:t>You’ve already been using built-in functions!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The </a:t>
            </a:r>
            <a:r>
              <a:rPr lang="en-US" i="1" dirty="0">
                <a:solidFill>
                  <a:srgbClr val="004685"/>
                </a:solidFill>
              </a:rPr>
              <a:t>print</a:t>
            </a:r>
            <a:r>
              <a:rPr lang="en-US" dirty="0">
                <a:solidFill>
                  <a:srgbClr val="004685"/>
                </a:solidFill>
              </a:rPr>
              <a:t> function to print a string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print(“Hello World!”)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The </a:t>
            </a:r>
            <a:r>
              <a:rPr lang="en-US" i="1" dirty="0">
                <a:solidFill>
                  <a:srgbClr val="004685"/>
                </a:solidFill>
              </a:rPr>
              <a:t>input</a:t>
            </a:r>
            <a:r>
              <a:rPr lang="en-US" dirty="0">
                <a:solidFill>
                  <a:srgbClr val="004685"/>
                </a:solidFill>
              </a:rPr>
              <a:t> function to get user input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input(“What is your favorite movie?”)</a:t>
            </a:r>
            <a:endParaRPr lang="en-US" dirty="0">
              <a:solidFill>
                <a:srgbClr val="558ED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4685"/>
                </a:solidFill>
              </a:rPr>
              <a:t>The </a:t>
            </a:r>
            <a:r>
              <a:rPr lang="en-US" i="1" dirty="0">
                <a:solidFill>
                  <a:srgbClr val="004685"/>
                </a:solidFill>
              </a:rPr>
              <a:t>int </a:t>
            </a:r>
            <a:r>
              <a:rPr lang="en-US" dirty="0">
                <a:solidFill>
                  <a:srgbClr val="004685"/>
                </a:solidFill>
              </a:rPr>
              <a:t>function to cast from one data type to an integer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int(3.1)</a:t>
            </a:r>
          </a:p>
          <a:p>
            <a:r>
              <a:rPr lang="en-US" dirty="0"/>
              <a:t>There are lots of built-in functions.  Here are some others:</a:t>
            </a:r>
          </a:p>
          <a:p>
            <a:pPr lvl="1"/>
            <a:r>
              <a:rPr lang="en-US" dirty="0"/>
              <a:t>float(</a:t>
            </a:r>
            <a:r>
              <a:rPr lang="en-US" i="1" dirty="0"/>
              <a:t>x</a:t>
            </a:r>
            <a:r>
              <a:rPr lang="en-US" dirty="0"/>
              <a:t>) - casts string or integer </a:t>
            </a:r>
            <a:r>
              <a:rPr lang="en-US" i="1" dirty="0"/>
              <a:t>x</a:t>
            </a:r>
            <a:r>
              <a:rPr lang="en-US" dirty="0"/>
              <a:t> to a float</a:t>
            </a:r>
          </a:p>
          <a:p>
            <a:pPr lvl="1"/>
            <a:r>
              <a:rPr lang="en-US" dirty="0"/>
              <a:t>round(</a:t>
            </a:r>
            <a:r>
              <a:rPr lang="en-US" i="1" dirty="0"/>
              <a:t>float</a:t>
            </a:r>
            <a:r>
              <a:rPr lang="en-US" dirty="0"/>
              <a:t>, </a:t>
            </a:r>
            <a:r>
              <a:rPr lang="en-US" i="1" dirty="0"/>
              <a:t>int</a:t>
            </a:r>
            <a:r>
              <a:rPr lang="en-US" dirty="0"/>
              <a:t>) - rounds </a:t>
            </a:r>
            <a:r>
              <a:rPr lang="en-US" i="1" dirty="0"/>
              <a:t>float</a:t>
            </a:r>
            <a:r>
              <a:rPr lang="en-US" dirty="0"/>
              <a:t> to </a:t>
            </a:r>
            <a:r>
              <a:rPr lang="en-US" i="1" dirty="0"/>
              <a:t>int</a:t>
            </a:r>
            <a:r>
              <a:rPr lang="en-US" dirty="0"/>
              <a:t> decimal places</a:t>
            </a:r>
          </a:p>
          <a:p>
            <a:pPr lvl="1"/>
            <a:r>
              <a:rPr lang="en-US" dirty="0"/>
              <a:t>max(</a:t>
            </a:r>
            <a:r>
              <a:rPr lang="en-US" i="1" dirty="0"/>
              <a:t>arg1</a:t>
            </a:r>
            <a:r>
              <a:rPr lang="en-US" dirty="0"/>
              <a:t>, </a:t>
            </a:r>
            <a:r>
              <a:rPr lang="en-US" i="1" dirty="0"/>
              <a:t>arg2</a:t>
            </a:r>
            <a:r>
              <a:rPr lang="en-US" dirty="0"/>
              <a:t>, </a:t>
            </a:r>
            <a:r>
              <a:rPr lang="en-US" i="1" dirty="0" err="1"/>
              <a:t>argN</a:t>
            </a:r>
            <a:r>
              <a:rPr lang="en-US" dirty="0"/>
              <a:t>) - gets the maximum value of arguments</a:t>
            </a:r>
          </a:p>
          <a:p>
            <a:pPr lvl="1"/>
            <a:r>
              <a:rPr lang="en-US" dirty="0"/>
              <a:t>min(</a:t>
            </a:r>
            <a:r>
              <a:rPr lang="en-US" i="1" dirty="0"/>
              <a:t>arg1</a:t>
            </a:r>
            <a:r>
              <a:rPr lang="en-US" dirty="0"/>
              <a:t>, </a:t>
            </a:r>
            <a:r>
              <a:rPr lang="en-US" i="1" dirty="0"/>
              <a:t>arg2</a:t>
            </a:r>
            <a:r>
              <a:rPr lang="en-US" dirty="0"/>
              <a:t>, </a:t>
            </a:r>
            <a:r>
              <a:rPr lang="en-US" i="1" dirty="0" err="1"/>
              <a:t>argN</a:t>
            </a:r>
            <a:r>
              <a:rPr lang="en-US" dirty="0"/>
              <a:t>) - gets the minimum value of arguments</a:t>
            </a:r>
          </a:p>
          <a:p>
            <a:pPr lvl="1"/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dirty="0"/>
              <a:t>) </a:t>
            </a:r>
            <a:r>
              <a:rPr lang="mr-IN" dirty="0"/>
              <a:t>–</a:t>
            </a:r>
            <a:r>
              <a:rPr lang="en-US" dirty="0"/>
              <a:t> gets the length (number of items) of an object </a:t>
            </a:r>
            <a:r>
              <a:rPr lang="en-US" i="1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140735" y="5333214"/>
            <a:ext cx="5655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600" b="1" dirty="0">
                <a:solidFill>
                  <a:srgbClr val="004685"/>
                </a:solidFill>
              </a:rPr>
              <a:t>For reference: https://</a:t>
            </a:r>
            <a:r>
              <a:rPr lang="en-US" sz="1600" b="1" dirty="0" err="1">
                <a:solidFill>
                  <a:srgbClr val="004685"/>
                </a:solidFill>
              </a:rPr>
              <a:t>docs.python.org</a:t>
            </a:r>
            <a:r>
              <a:rPr lang="en-US" sz="1600" b="1" dirty="0">
                <a:solidFill>
                  <a:srgbClr val="004685"/>
                </a:solidFill>
              </a:rPr>
              <a:t>/3/library/</a:t>
            </a:r>
            <a:r>
              <a:rPr lang="en-US" sz="1600" b="1" dirty="0" err="1">
                <a:solidFill>
                  <a:srgbClr val="004685"/>
                </a:solidFill>
              </a:rPr>
              <a:t>functions.html</a:t>
            </a:r>
            <a:endParaRPr lang="en-US" sz="1600" b="1" dirty="0">
              <a:solidFill>
                <a:srgbClr val="004685"/>
              </a:solidFill>
            </a:endParaRP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11367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User-Defined Functions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Functions have conventions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Name a function based on what it does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Whitespace is important!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>
                <a:solidFill>
                  <a:srgbClr val="7F7F7F"/>
                </a:solidFill>
              </a:rPr>
              <a:t>Function body “code blocks” (groups of statements) have to be indented (4 spaces or tab)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Sometimes a function takes an input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These are called </a:t>
            </a:r>
            <a:r>
              <a:rPr lang="en-US" i="1" dirty="0"/>
              <a:t>parameters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When you call (or use) the function, you pass </a:t>
            </a:r>
            <a:r>
              <a:rPr lang="en-US" i="1" dirty="0"/>
              <a:t>arguments</a:t>
            </a:r>
            <a:r>
              <a:rPr lang="en-US" dirty="0"/>
              <a:t> to satisfy the </a:t>
            </a:r>
            <a:r>
              <a:rPr lang="en-US" i="1" dirty="0"/>
              <a:t>parameters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Sometimes a function produces an output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This is called the function’s </a:t>
            </a:r>
            <a:r>
              <a:rPr lang="en-US" i="1" dirty="0"/>
              <a:t>return </a:t>
            </a:r>
            <a:r>
              <a:rPr lang="en-US" dirty="0"/>
              <a:t>value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50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User-Defined Functions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You define a </a:t>
            </a:r>
            <a:r>
              <a:rPr lang="en-US" i="1" dirty="0"/>
              <a:t>function</a:t>
            </a:r>
            <a:r>
              <a:rPr lang="en-US" dirty="0"/>
              <a:t> using the </a:t>
            </a:r>
            <a:r>
              <a:rPr lang="en-US" i="1" dirty="0" err="1"/>
              <a:t>def</a:t>
            </a:r>
            <a:r>
              <a:rPr lang="en-US" dirty="0"/>
              <a:t> keyword, followed by the </a:t>
            </a:r>
            <a:r>
              <a:rPr lang="en-US" i="1" dirty="0"/>
              <a:t>function</a:t>
            </a:r>
            <a:r>
              <a:rPr lang="en-US" dirty="0"/>
              <a:t> name and parenthesis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function_name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(param1, </a:t>
            </a:r>
            <a:r>
              <a:rPr lang="mr-IN" dirty="0">
                <a:latin typeface="Consolas" panose="020B0609020204030204" pitchFamily="49" charset="0"/>
              </a:rPr>
              <a:t>…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paramN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statements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endParaRPr 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en-US" i="1" dirty="0">
                <a:solidFill>
                  <a:srgbClr val="004685"/>
                </a:solidFill>
              </a:rPr>
              <a:t> - </a:t>
            </a:r>
            <a:r>
              <a:rPr lang="en-US" dirty="0">
                <a:solidFill>
                  <a:srgbClr val="004685"/>
                </a:solidFill>
              </a:rPr>
              <a:t>Parenthesis include optional </a:t>
            </a:r>
            <a:r>
              <a:rPr lang="en-US" i="1" dirty="0">
                <a:solidFill>
                  <a:srgbClr val="004685"/>
                </a:solidFill>
              </a:rPr>
              <a:t>parameters</a:t>
            </a:r>
            <a:r>
              <a:rPr lang="en-US" dirty="0">
                <a:solidFill>
                  <a:srgbClr val="004685"/>
                </a:solidFill>
              </a:rPr>
              <a:t>, treating them as variables</a:t>
            </a:r>
          </a:p>
          <a:p>
            <a:pPr marL="228600" lvl="1" indent="0">
              <a:buNone/>
            </a:pPr>
            <a:r>
              <a:rPr lang="en-US" i="1" dirty="0">
                <a:solidFill>
                  <a:srgbClr val="004685"/>
                </a:solidFill>
              </a:rPr>
              <a:t> - </a:t>
            </a:r>
            <a:r>
              <a:rPr lang="en-US" dirty="0">
                <a:solidFill>
                  <a:srgbClr val="004685"/>
                </a:solidFill>
              </a:rPr>
              <a:t>Functions optionally </a:t>
            </a:r>
            <a:r>
              <a:rPr lang="en-US" i="1" dirty="0">
                <a:solidFill>
                  <a:srgbClr val="004685"/>
                </a:solidFill>
              </a:rPr>
              <a:t>return</a:t>
            </a:r>
            <a:r>
              <a:rPr lang="en-US" dirty="0">
                <a:solidFill>
                  <a:srgbClr val="004685"/>
                </a:solidFill>
              </a:rPr>
              <a:t> a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77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User-Defined Functions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Let’s define a function </a:t>
            </a:r>
            <a:r>
              <a:rPr lang="en-US" i="1" dirty="0"/>
              <a:t>square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It takes one number as a </a:t>
            </a:r>
            <a:r>
              <a:rPr lang="en-US" i="1" dirty="0">
                <a:solidFill>
                  <a:srgbClr val="004685"/>
                </a:solidFill>
              </a:rPr>
              <a:t>parameter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It </a:t>
            </a:r>
            <a:r>
              <a:rPr lang="en-US" i="1" dirty="0">
                <a:solidFill>
                  <a:srgbClr val="004685"/>
                </a:solidFill>
              </a:rPr>
              <a:t>returns</a:t>
            </a:r>
            <a:r>
              <a:rPr lang="en-US" dirty="0">
                <a:solidFill>
                  <a:srgbClr val="004685"/>
                </a:solidFill>
              </a:rPr>
              <a:t> the result of squaring that number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square(x):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y = x * x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Now let’s use the function </a:t>
            </a:r>
            <a:r>
              <a:rPr lang="en-US" i="1" dirty="0"/>
              <a:t>square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When we call it, we pass </a:t>
            </a:r>
            <a:r>
              <a:rPr lang="en-US" dirty="0"/>
              <a:t>10</a:t>
            </a:r>
            <a:r>
              <a:rPr lang="en-US" dirty="0">
                <a:solidFill>
                  <a:srgbClr val="004685"/>
                </a:solidFill>
              </a:rPr>
              <a:t> as an </a:t>
            </a:r>
            <a:r>
              <a:rPr lang="en-US" i="1" dirty="0">
                <a:solidFill>
                  <a:srgbClr val="004685"/>
                </a:solidFill>
              </a:rPr>
              <a:t>argument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Then we store the </a:t>
            </a:r>
            <a:r>
              <a:rPr lang="en-US" i="1" dirty="0">
                <a:solidFill>
                  <a:srgbClr val="004685"/>
                </a:solidFill>
              </a:rPr>
              <a:t>return</a:t>
            </a:r>
            <a:r>
              <a:rPr lang="en-US" dirty="0">
                <a:solidFill>
                  <a:srgbClr val="004685"/>
                </a:solidFill>
              </a:rPr>
              <a:t> value in a </a:t>
            </a:r>
            <a:r>
              <a:rPr lang="en-US" dirty="0"/>
              <a:t>result</a:t>
            </a:r>
            <a:r>
              <a:rPr lang="en-US" dirty="0">
                <a:solidFill>
                  <a:srgbClr val="004685"/>
                </a:solidFill>
              </a:rPr>
              <a:t> variable and print it</a:t>
            </a:r>
          </a:p>
          <a:p>
            <a:pPr marL="2286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to_square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10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result = square(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to_square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print(result)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19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IT 590 Colors">
      <a:dk1>
        <a:srgbClr val="000000"/>
      </a:dk1>
      <a:lt1>
        <a:srgbClr val="FFFFFF"/>
      </a:lt1>
      <a:dk2>
        <a:srgbClr val="43454B"/>
      </a:dk2>
      <a:lt2>
        <a:srgbClr val="E7E6E6"/>
      </a:lt2>
      <a:accent1>
        <a:srgbClr val="931D33"/>
      </a:accent1>
      <a:accent2>
        <a:srgbClr val="7AFFDC"/>
      </a:accent2>
      <a:accent3>
        <a:srgbClr val="001B51"/>
      </a:accent3>
      <a:accent4>
        <a:srgbClr val="0096FF"/>
      </a:accent4>
      <a:accent5>
        <a:srgbClr val="008338"/>
      </a:accent5>
      <a:accent6>
        <a:srgbClr val="942092"/>
      </a:accent6>
      <a:hlink>
        <a:srgbClr val="FF2F9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590_StyleGuide" id="{803B5287-E27A-A345-822D-B08490D4EFE0}" vid="{49AFC243-9820-DE49-808E-082EFAB8F2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1240</TotalTime>
  <Words>4309</Words>
  <Application>Microsoft Macintosh PowerPoint</Application>
  <PresentationFormat>Widescreen</PresentationFormat>
  <Paragraphs>291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 (Body)</vt:lpstr>
      <vt:lpstr>Calibri</vt:lpstr>
      <vt:lpstr>Arial</vt:lpstr>
      <vt:lpstr>Consolas</vt:lpstr>
      <vt:lpstr>Open Sans</vt:lpstr>
      <vt:lpstr>Arial (Body)</vt:lpstr>
      <vt:lpstr>Helvetica</vt:lpstr>
      <vt:lpstr>Office Theme</vt:lpstr>
      <vt:lpstr>PowerPoint Presentation</vt:lpstr>
      <vt:lpstr>HW1 &amp; HW2 for Late Add Students</vt:lpstr>
      <vt:lpstr>HW1 &amp; HW2 for Late Add Students</vt:lpstr>
      <vt:lpstr>Functions</vt:lpstr>
      <vt:lpstr>What is a Function?</vt:lpstr>
      <vt:lpstr>Built-In Functions</vt:lpstr>
      <vt:lpstr>User-Defined Functions</vt:lpstr>
      <vt:lpstr>User-Defined Functions</vt:lpstr>
      <vt:lpstr>User-Defined Functions</vt:lpstr>
      <vt:lpstr>User-Defined Functions</vt:lpstr>
      <vt:lpstr>User-Defined Functions - Docstring</vt:lpstr>
      <vt:lpstr>User-Defined Functions - Docstring</vt:lpstr>
      <vt:lpstr>User-Defined Functions – Accessing Docstring</vt:lpstr>
      <vt:lpstr>User-Defined Functions - Exercise</vt:lpstr>
      <vt:lpstr>User-Defined Functions</vt:lpstr>
      <vt:lpstr>User-Defined Functions - Exercise</vt:lpstr>
      <vt:lpstr>User-Defined Functions - Exercise</vt:lpstr>
      <vt:lpstr>User-Defined Functions - Exercise</vt:lpstr>
      <vt:lpstr>User-Defined Functions - Exercise</vt:lpstr>
      <vt:lpstr>User-Defined Functions - Exercise</vt:lpstr>
      <vt:lpstr>User-Defined Functions - Exercise</vt:lpstr>
      <vt:lpstr>Variable Scope</vt:lpstr>
      <vt:lpstr>Variable Scope - Global Variables</vt:lpstr>
      <vt:lpstr>Variable Scope - Global Variables</vt:lpstr>
      <vt:lpstr>Variable Scope - Global Variables</vt:lpstr>
      <vt:lpstr>Variable Scope – Exercise</vt:lpstr>
      <vt:lpstr>Variable Scope – Exercise</vt:lpstr>
      <vt:lpstr>Modular Programming</vt:lpstr>
      <vt:lpstr>Modular</vt:lpstr>
      <vt:lpstr>Abstract</vt:lpstr>
      <vt:lpstr>Execution Order</vt:lpstr>
      <vt:lpstr>Execution Order</vt:lpstr>
      <vt:lpstr>Execution Order</vt:lpstr>
      <vt:lpstr>Example Programs</vt:lpstr>
      <vt:lpstr>Vowel/Word Counter Program</vt:lpstr>
      <vt:lpstr>Vowel/Word Counter Program</vt:lpstr>
      <vt:lpstr>Vowel/Word Counter Program</vt:lpstr>
      <vt:lpstr>Vowel/Word Counter Program</vt:lpstr>
      <vt:lpstr>Vowel/Word Counter Program - Refactoring</vt:lpstr>
      <vt:lpstr>Vowel/Word Counter Program - Refactoring</vt:lpstr>
      <vt:lpstr>Vowel/Word Counter Program - Refactoring</vt:lpstr>
      <vt:lpstr>Vowel/Word Counter Program - Refactoring</vt:lpstr>
      <vt:lpstr>Vowel/Word Counter Program</vt:lpstr>
      <vt:lpstr>Homework 3</vt:lpstr>
      <vt:lpstr>Homework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Moses, Sophia V</cp:lastModifiedBy>
  <cp:revision>85</cp:revision>
  <dcterms:created xsi:type="dcterms:W3CDTF">2020-01-21T23:14:53Z</dcterms:created>
  <dcterms:modified xsi:type="dcterms:W3CDTF">2020-03-23T14:28:04Z</dcterms:modified>
</cp:coreProperties>
</file>